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3"/>
  </p:notesMasterIdLst>
  <p:sldIdLst>
    <p:sldId id="372" r:id="rId2"/>
    <p:sldId id="462" r:id="rId3"/>
    <p:sldId id="373" r:id="rId4"/>
    <p:sldId id="446" r:id="rId5"/>
    <p:sldId id="463" r:id="rId6"/>
    <p:sldId id="453" r:id="rId7"/>
    <p:sldId id="441" r:id="rId8"/>
    <p:sldId id="454" r:id="rId9"/>
    <p:sldId id="531" r:id="rId10"/>
    <p:sldId id="455" r:id="rId11"/>
    <p:sldId id="458" r:id="rId12"/>
    <p:sldId id="481" r:id="rId13"/>
    <p:sldId id="532" r:id="rId14"/>
    <p:sldId id="457" r:id="rId15"/>
    <p:sldId id="505" r:id="rId16"/>
    <p:sldId id="530" r:id="rId17"/>
    <p:sldId id="506" r:id="rId18"/>
    <p:sldId id="447" r:id="rId19"/>
    <p:sldId id="451" r:id="rId20"/>
    <p:sldId id="480" r:id="rId21"/>
    <p:sldId id="407" r:id="rId22"/>
    <p:sldId id="324" r:id="rId23"/>
    <p:sldId id="298" r:id="rId24"/>
    <p:sldId id="286" r:id="rId25"/>
    <p:sldId id="279" r:id="rId26"/>
    <p:sldId id="285" r:id="rId27"/>
    <p:sldId id="276" r:id="rId28"/>
    <p:sldId id="294" r:id="rId29"/>
    <p:sldId id="290" r:id="rId30"/>
    <p:sldId id="284" r:id="rId31"/>
    <p:sldId id="296" r:id="rId32"/>
    <p:sldId id="297" r:id="rId33"/>
    <p:sldId id="264" r:id="rId34"/>
    <p:sldId id="288" r:id="rId35"/>
    <p:sldId id="267" r:id="rId36"/>
    <p:sldId id="299" r:id="rId37"/>
    <p:sldId id="300" r:id="rId38"/>
    <p:sldId id="301" r:id="rId39"/>
    <p:sldId id="295" r:id="rId40"/>
    <p:sldId id="281" r:id="rId41"/>
    <p:sldId id="28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FF"/>
    <a:srgbClr val="E9EDF0"/>
    <a:srgbClr val="1B3A52"/>
    <a:srgbClr val="6795B4"/>
    <a:srgbClr val="F8FAFC"/>
    <a:srgbClr val="CED9E1"/>
    <a:srgbClr val="000000"/>
    <a:srgbClr val="9EBACC"/>
    <a:srgbClr val="DBE9F3"/>
    <a:srgbClr val="66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E736-5D32-1349-AFF4-4053DE992A47}" v="438" dt="2021-06-08T20:42:27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 autoAdjust="0"/>
    <p:restoredTop sz="76113"/>
  </p:normalViewPr>
  <p:slideViewPr>
    <p:cSldViewPr snapToGrid="0">
      <p:cViewPr varScale="1">
        <p:scale>
          <a:sx n="109" d="100"/>
          <a:sy n="109" d="100"/>
        </p:scale>
        <p:origin x="1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3A558-73C8-BD49-B216-FB26EBFF9EE4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6CD4-A85A-974D-81E8-45F1DBB41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5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8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31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0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44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4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93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62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1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5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12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example Blues Wireless PPT template slides follow…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3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73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35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93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1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786D0FC9-ABEE-5846-AD9A-A8673E8D0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81572F-AE7D-0444-9681-2056870B8928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737B0A-F026-884D-B9A0-80F018D2EF4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0118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4C5C3E16-1653-6C45-B1E7-0C743D197264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346766-F733-0448-933C-0B605C627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7339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67B18D-09CC-BB4D-B9E8-CE9165EC1E62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00DCAFB-AB6A-E947-B30C-D2FDF6C18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2F6CF4-A601-4B4A-B9CA-F6FC031A1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960110"/>
            <a:ext cx="9993312" cy="3886200"/>
          </a:xfrm>
        </p:spPr>
        <p:txBody>
          <a:bodyPr/>
          <a:lstStyle>
            <a:lvl1pPr>
              <a:defRPr>
                <a:latin typeface="Barlow" pitchFamily="2" charset="77"/>
              </a:defRPr>
            </a:lvl1pPr>
            <a:lvl2pPr>
              <a:defRPr>
                <a:latin typeface="Barlow" pitchFamily="2" charset="77"/>
              </a:defRPr>
            </a:lvl2pPr>
            <a:lvl3pPr>
              <a:defRPr>
                <a:latin typeface="Barlow" pitchFamily="2" charset="77"/>
              </a:defRPr>
            </a:lvl3pPr>
            <a:lvl4pPr>
              <a:defRPr>
                <a:latin typeface="Barlow" pitchFamily="2" charset="77"/>
              </a:defRPr>
            </a:lvl4pPr>
            <a:lvl5pPr>
              <a:defRPr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F1071-FAEF-9C47-B4A1-6BBDA3BF6731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78AE98A2-4866-6B4A-812E-C44D867B3CC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1E3DA-B2E8-8E44-8146-11525B48B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999076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7225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3FBC160-8235-3441-8141-2748676704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0" name="Google Shape;200;p19">
            <a:extLst>
              <a:ext uri="{FF2B5EF4-FFF2-40B4-BE49-F238E27FC236}">
                <a16:creationId xmlns:a16="http://schemas.microsoft.com/office/drawing/2014/main" id="{F2EA6088-7353-3E47-A8EA-3EBB6FED8502}"/>
              </a:ext>
            </a:extLst>
          </p:cNvPr>
          <p:cNvSpPr/>
          <p:nvPr userDrawn="1"/>
        </p:nvSpPr>
        <p:spPr>
          <a:xfrm>
            <a:off x="6675475" y="150"/>
            <a:ext cx="5516400" cy="6848631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AA3F15-F158-174F-AE15-DBC9795040F3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F0D8906-10FA-3047-A6B9-E19E68AF22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5475" y="9219"/>
            <a:ext cx="5516525" cy="68487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94AA5-BEA7-3D42-8FAB-8203F5A6256B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A5E98BF6-C2D6-F34E-959C-BB15F1855AB7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025848-4F96-F248-9C43-75704BC31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6" y="760961"/>
            <a:ext cx="4932312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204925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293304-CBF8-AA4A-906E-D59605853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6873" y="4251074"/>
            <a:ext cx="8398253" cy="625089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35657F2-ECDD-5E44-9103-13F413DCC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6873" y="4999609"/>
            <a:ext cx="8398253" cy="4032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4675" y="922434"/>
            <a:ext cx="2862647" cy="2862648"/>
          </a:xfrm>
          <a:prstGeom prst="ellipse">
            <a:avLst/>
          </a:prstGeom>
          <a:solidFill>
            <a:srgbClr val="E9EDF0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Speaker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0408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96979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2882-57D0-F34B-AA22-63B75B1C9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5913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4FB02DE9-E18C-BD4B-92CC-E45D14214E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64897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DCDB0EB-F025-E84B-9A77-7C0321536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53831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FD960712-2C2C-F641-BC9E-F7F9F56F6B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192" y="1989131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637424-A55D-744E-9B17-0ADA8C7375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5126" y="4250571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D938FCA4-792A-A846-B0D1-DE2FB0888D88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9F648C3-711E-DA4D-A30F-2E643903F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8943B3C-D157-FF43-8A7B-E9E65B9B3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5913" y="37119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5C8F0A8-F872-6B45-9261-14EED3C48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3705" y="36992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5ED928D-F9CF-3149-9D58-46EC9772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1497" y="3675794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5487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A66E4-3D33-744E-BC0B-B4E907E211F5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86196759-0AE3-C942-9DAF-1EA0ABC18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B98BFC-828B-D74F-AE44-5F86CC3A5CD0}"/>
              </a:ext>
            </a:extLst>
          </p:cNvPr>
          <p:cNvCxnSpPr/>
          <p:nvPr userDrawn="1"/>
        </p:nvCxnSpPr>
        <p:spPr>
          <a:xfrm>
            <a:off x="2930400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98;p15">
            <a:extLst>
              <a:ext uri="{FF2B5EF4-FFF2-40B4-BE49-F238E27FC236}">
                <a16:creationId xmlns:a16="http://schemas.microsoft.com/office/drawing/2014/main" id="{30310233-0C61-9A41-B3E1-DE2C1175E470}"/>
              </a:ext>
            </a:extLst>
          </p:cNvPr>
          <p:cNvSpPr txBox="1"/>
          <p:nvPr userDrawn="1"/>
        </p:nvSpPr>
        <p:spPr>
          <a:xfrm>
            <a:off x="2536160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01</a:t>
            </a:r>
            <a:endParaRPr lang="en-US" sz="2400">
              <a:solidFill>
                <a:srgbClr val="00B9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571B5-E44A-2E45-9698-3A0E2C0FEA1F}"/>
              </a:ext>
            </a:extLst>
          </p:cNvPr>
          <p:cNvCxnSpPr>
            <a:cxnSpLocks/>
          </p:cNvCxnSpPr>
          <p:nvPr userDrawn="1"/>
        </p:nvCxnSpPr>
        <p:spPr>
          <a:xfrm>
            <a:off x="6098536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8;p15">
            <a:extLst>
              <a:ext uri="{FF2B5EF4-FFF2-40B4-BE49-F238E27FC236}">
                <a16:creationId xmlns:a16="http://schemas.microsoft.com/office/drawing/2014/main" id="{52225549-D4DD-BC4E-8ED0-337FB93055BE}"/>
              </a:ext>
            </a:extLst>
          </p:cNvPr>
          <p:cNvSpPr txBox="1"/>
          <p:nvPr userDrawn="1"/>
        </p:nvSpPr>
        <p:spPr>
          <a:xfrm>
            <a:off x="5704296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02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1AFDD-67E8-A545-ACFE-5E8851E8AD5C}"/>
              </a:ext>
            </a:extLst>
          </p:cNvPr>
          <p:cNvCxnSpPr>
            <a:cxnSpLocks/>
          </p:cNvCxnSpPr>
          <p:nvPr userDrawn="1"/>
        </p:nvCxnSpPr>
        <p:spPr>
          <a:xfrm>
            <a:off x="9266671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F0C0E7DB-E806-084C-8C73-387C89E47A2C}"/>
              </a:ext>
            </a:extLst>
          </p:cNvPr>
          <p:cNvSpPr txBox="1"/>
          <p:nvPr userDrawn="1"/>
        </p:nvSpPr>
        <p:spPr>
          <a:xfrm>
            <a:off x="8872431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EFD7A-D8A6-514F-80AB-17F23DDC8430}"/>
              </a:ext>
            </a:extLst>
          </p:cNvPr>
          <p:cNvCxnSpPr>
            <a:cxnSpLocks/>
          </p:cNvCxnSpPr>
          <p:nvPr userDrawn="1"/>
        </p:nvCxnSpPr>
        <p:spPr>
          <a:xfrm>
            <a:off x="2930400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8;p15">
            <a:extLst>
              <a:ext uri="{FF2B5EF4-FFF2-40B4-BE49-F238E27FC236}">
                <a16:creationId xmlns:a16="http://schemas.microsoft.com/office/drawing/2014/main" id="{3826F837-508B-4046-928E-D31BE9E018B3}"/>
              </a:ext>
            </a:extLst>
          </p:cNvPr>
          <p:cNvSpPr txBox="1"/>
          <p:nvPr userDrawn="1"/>
        </p:nvSpPr>
        <p:spPr>
          <a:xfrm>
            <a:off x="2536160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5814EC-E920-1B4C-8EEF-D37E4DCEB411}"/>
              </a:ext>
            </a:extLst>
          </p:cNvPr>
          <p:cNvCxnSpPr>
            <a:cxnSpLocks/>
          </p:cNvCxnSpPr>
          <p:nvPr userDrawn="1"/>
        </p:nvCxnSpPr>
        <p:spPr>
          <a:xfrm>
            <a:off x="6098536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98;p15">
            <a:extLst>
              <a:ext uri="{FF2B5EF4-FFF2-40B4-BE49-F238E27FC236}">
                <a16:creationId xmlns:a16="http://schemas.microsoft.com/office/drawing/2014/main" id="{963FD6F4-DCAE-584C-A5CA-D4B4C68A326E}"/>
              </a:ext>
            </a:extLst>
          </p:cNvPr>
          <p:cNvSpPr txBox="1"/>
          <p:nvPr userDrawn="1"/>
        </p:nvSpPr>
        <p:spPr>
          <a:xfrm>
            <a:off x="5704296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05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BB8DD6-3A9F-C046-98B9-F47AB903320A}"/>
              </a:ext>
            </a:extLst>
          </p:cNvPr>
          <p:cNvCxnSpPr>
            <a:cxnSpLocks/>
          </p:cNvCxnSpPr>
          <p:nvPr userDrawn="1"/>
        </p:nvCxnSpPr>
        <p:spPr>
          <a:xfrm>
            <a:off x="9266671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98;p15">
            <a:extLst>
              <a:ext uri="{FF2B5EF4-FFF2-40B4-BE49-F238E27FC236}">
                <a16:creationId xmlns:a16="http://schemas.microsoft.com/office/drawing/2014/main" id="{903AAAA6-DC64-9C4C-9D2D-8B2C3F0C9F01}"/>
              </a:ext>
            </a:extLst>
          </p:cNvPr>
          <p:cNvSpPr txBox="1"/>
          <p:nvPr userDrawn="1"/>
        </p:nvSpPr>
        <p:spPr>
          <a:xfrm>
            <a:off x="8872431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06</a:t>
            </a:r>
          </a:p>
        </p:txBody>
      </p:sp>
      <p:sp>
        <p:nvSpPr>
          <p:cNvPr id="23" name="Text Placeholder 45">
            <a:extLst>
              <a:ext uri="{FF2B5EF4-FFF2-40B4-BE49-F238E27FC236}">
                <a16:creationId xmlns:a16="http://schemas.microsoft.com/office/drawing/2014/main" id="{AF1F5A73-C070-E445-9A2A-3112E33C8A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737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5">
            <a:extLst>
              <a:ext uri="{FF2B5EF4-FFF2-40B4-BE49-F238E27FC236}">
                <a16:creationId xmlns:a16="http://schemas.microsoft.com/office/drawing/2014/main" id="{32F8297C-DD30-4A43-8F8F-AE4B77CCF8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4754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5">
            <a:extLst>
              <a:ext uri="{FF2B5EF4-FFF2-40B4-BE49-F238E27FC236}">
                <a16:creationId xmlns:a16="http://schemas.microsoft.com/office/drawing/2014/main" id="{97AF8980-0463-2048-91D9-489357E949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72889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5">
            <a:extLst>
              <a:ext uri="{FF2B5EF4-FFF2-40B4-BE49-F238E27FC236}">
                <a16:creationId xmlns:a16="http://schemas.microsoft.com/office/drawing/2014/main" id="{D650878C-A904-DB40-B9C0-7B48EAB33D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5737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45">
            <a:extLst>
              <a:ext uri="{FF2B5EF4-FFF2-40B4-BE49-F238E27FC236}">
                <a16:creationId xmlns:a16="http://schemas.microsoft.com/office/drawing/2014/main" id="{2B3149E1-7FB4-4047-A993-309AF09C3A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4754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5">
            <a:extLst>
              <a:ext uri="{FF2B5EF4-FFF2-40B4-BE49-F238E27FC236}">
                <a16:creationId xmlns:a16="http://schemas.microsoft.com/office/drawing/2014/main" id="{368A6407-FC29-D341-856A-0B409C3D9E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889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2360E6-CAB3-8941-9009-4766AD970258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36050E45-B6B8-BB45-A781-0EADC3DB0EB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1C104D9-D80E-C048-9E34-F2BA8A113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2003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A1A4D7-0058-E944-8B3A-E83C6FADE8E1}"/>
              </a:ext>
            </a:extLst>
          </p:cNvPr>
          <p:cNvCxnSpPr/>
          <p:nvPr/>
        </p:nvCxnSpPr>
        <p:spPr>
          <a:xfrm>
            <a:off x="1292051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8;p15">
            <a:extLst>
              <a:ext uri="{FF2B5EF4-FFF2-40B4-BE49-F238E27FC236}">
                <a16:creationId xmlns:a16="http://schemas.microsoft.com/office/drawing/2014/main" id="{4252F3E1-EEB2-4B42-B586-5D089CDB0BCC}"/>
              </a:ext>
            </a:extLst>
          </p:cNvPr>
          <p:cNvSpPr txBox="1"/>
          <p:nvPr/>
        </p:nvSpPr>
        <p:spPr>
          <a:xfrm>
            <a:off x="1514668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01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F2B18-4AEF-C947-8F33-3E59295E1B13}"/>
              </a:ext>
            </a:extLst>
          </p:cNvPr>
          <p:cNvCxnSpPr>
            <a:cxnSpLocks/>
          </p:cNvCxnSpPr>
          <p:nvPr/>
        </p:nvCxnSpPr>
        <p:spPr>
          <a:xfrm>
            <a:off x="3946465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8;p15">
            <a:extLst>
              <a:ext uri="{FF2B5EF4-FFF2-40B4-BE49-F238E27FC236}">
                <a16:creationId xmlns:a16="http://schemas.microsoft.com/office/drawing/2014/main" id="{C95082B5-53EB-744A-BD1C-E7C0BF9C9A0D}"/>
              </a:ext>
            </a:extLst>
          </p:cNvPr>
          <p:cNvSpPr txBox="1"/>
          <p:nvPr/>
        </p:nvSpPr>
        <p:spPr>
          <a:xfrm>
            <a:off x="4169082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02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14FA4-6E5E-2142-B416-59328FD8A9B7}"/>
              </a:ext>
            </a:extLst>
          </p:cNvPr>
          <p:cNvCxnSpPr>
            <a:cxnSpLocks/>
          </p:cNvCxnSpPr>
          <p:nvPr/>
        </p:nvCxnSpPr>
        <p:spPr>
          <a:xfrm>
            <a:off x="6600880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8;p15">
            <a:extLst>
              <a:ext uri="{FF2B5EF4-FFF2-40B4-BE49-F238E27FC236}">
                <a16:creationId xmlns:a16="http://schemas.microsoft.com/office/drawing/2014/main" id="{F068A568-5F57-DD43-A3EC-D86AB04F5063}"/>
              </a:ext>
            </a:extLst>
          </p:cNvPr>
          <p:cNvSpPr txBox="1"/>
          <p:nvPr/>
        </p:nvSpPr>
        <p:spPr>
          <a:xfrm>
            <a:off x="6823497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03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A43C0-0F6A-A340-ADA8-A7D6F86EE548}"/>
              </a:ext>
            </a:extLst>
          </p:cNvPr>
          <p:cNvCxnSpPr>
            <a:cxnSpLocks/>
          </p:cNvCxnSpPr>
          <p:nvPr/>
        </p:nvCxnSpPr>
        <p:spPr>
          <a:xfrm>
            <a:off x="9255294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8;p15">
            <a:extLst>
              <a:ext uri="{FF2B5EF4-FFF2-40B4-BE49-F238E27FC236}">
                <a16:creationId xmlns:a16="http://schemas.microsoft.com/office/drawing/2014/main" id="{BA07E673-BAB8-AF4B-8B8B-76092690903A}"/>
              </a:ext>
            </a:extLst>
          </p:cNvPr>
          <p:cNvSpPr txBox="1"/>
          <p:nvPr/>
        </p:nvSpPr>
        <p:spPr>
          <a:xfrm>
            <a:off x="9477911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04</a:t>
            </a:r>
            <a:endParaRPr lang="en-US" sz="7200" dirty="0">
              <a:solidFill>
                <a:srgbClr val="CED9E1"/>
              </a:solidFill>
            </a:endParaRPr>
          </a:p>
        </p:txBody>
      </p:sp>
      <p:pic>
        <p:nvPicPr>
          <p:cNvPr id="2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6EAB75A9-28E6-694D-93F6-1344FA198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5B00A5-279D-1D4B-A3CA-D51674EB932F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45">
            <a:extLst>
              <a:ext uri="{FF2B5EF4-FFF2-40B4-BE49-F238E27FC236}">
                <a16:creationId xmlns:a16="http://schemas.microsoft.com/office/drawing/2014/main" id="{03EABDAF-0021-B14B-9FAE-18569D67C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4475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5">
            <a:extLst>
              <a:ext uri="{FF2B5EF4-FFF2-40B4-BE49-F238E27FC236}">
                <a16:creationId xmlns:a16="http://schemas.microsoft.com/office/drawing/2014/main" id="{D5509998-7A50-4D4C-8BBC-E3D9225B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9082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5">
            <a:extLst>
              <a:ext uri="{FF2B5EF4-FFF2-40B4-BE49-F238E27FC236}">
                <a16:creationId xmlns:a16="http://schemas.microsoft.com/office/drawing/2014/main" id="{D2241426-F0DD-D943-A4E6-F9B1A31483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3497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5">
            <a:extLst>
              <a:ext uri="{FF2B5EF4-FFF2-40B4-BE49-F238E27FC236}">
                <a16:creationId xmlns:a16="http://schemas.microsoft.com/office/drawing/2014/main" id="{A03D1A93-D6C2-074C-BE1C-DBC0EB9DFC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7911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0AC0A-C305-6641-A162-F759FE615700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744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 dirty="0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99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B2001E9-A658-E840-B60C-1C9C75A1B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374AA-1FF8-784C-B8BF-ED1CCEDEB981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C9A86A-5444-974C-B2B1-584105E2BCC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790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3260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57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EEBC7B-1B1F-794A-8123-9CC346AB0D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1400" y="3149100"/>
            <a:ext cx="5029201" cy="5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13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E31AD7-0FBD-0447-AFF8-54DB77ABC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3588" y="3145867"/>
            <a:ext cx="5024824" cy="5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6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7F6889-5462-7742-BF27-B1AE9FEF6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552" y="4108830"/>
            <a:ext cx="10216897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63F2A19-2B9E-1C48-8D9A-B259A79E4E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552" y="2137922"/>
            <a:ext cx="10216897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010816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93A06-874C-804B-A29B-D5BEC4AF4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015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B27C7BA-4F9E-5948-B8A3-AAD899F67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8067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5834DF-1336-8549-877A-DF19F37D04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015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795FD6-393F-5A4E-8136-60AD38CF6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8067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D740F7-4458-3842-8BA8-0BAD3C11DF2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85016" y="1894703"/>
            <a:ext cx="20593" cy="3068594"/>
          </a:xfrm>
          <a:prstGeom prst="straightConnector1">
            <a:avLst/>
          </a:prstGeom>
          <a:ln w="12700">
            <a:solidFill>
              <a:srgbClr val="9EBA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479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0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9" r:id="rId3"/>
    <p:sldLayoutId id="2147483697" r:id="rId4"/>
    <p:sldLayoutId id="2147483699" r:id="rId5"/>
    <p:sldLayoutId id="2147483698" r:id="rId6"/>
    <p:sldLayoutId id="2147483695" r:id="rId7"/>
    <p:sldLayoutId id="2147483696" r:id="rId8"/>
    <p:sldLayoutId id="2147483688" r:id="rId9"/>
    <p:sldLayoutId id="2147483692" r:id="rId10"/>
    <p:sldLayoutId id="2147483684" r:id="rId11"/>
    <p:sldLayoutId id="2147483678" r:id="rId12"/>
    <p:sldLayoutId id="2147483693" r:id="rId13"/>
    <p:sldLayoutId id="2147483694" r:id="rId14"/>
    <p:sldLayoutId id="2147483690" r:id="rId15"/>
    <p:sldLayoutId id="2147483687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9AF8E-9505-40DE-8C63-3DA140BE98AF}"/>
              </a:ext>
            </a:extLst>
          </p:cNvPr>
          <p:cNvSpPr/>
          <p:nvPr/>
        </p:nvSpPr>
        <p:spPr>
          <a:xfrm>
            <a:off x="4996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DCCE5-675E-5B4E-A35F-873564076C16}"/>
              </a:ext>
            </a:extLst>
          </p:cNvPr>
          <p:cNvSpPr/>
          <p:nvPr/>
        </p:nvSpPr>
        <p:spPr>
          <a:xfrm>
            <a:off x="0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C9451-5571-8043-8BB4-D26043D6A5F3}"/>
              </a:ext>
            </a:extLst>
          </p:cNvPr>
          <p:cNvSpPr txBox="1"/>
          <p:nvPr/>
        </p:nvSpPr>
        <p:spPr>
          <a:xfrm>
            <a:off x="407880" y="470057"/>
            <a:ext cx="113978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54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Introducing Simplified Cellular IoT with Blues Wireless and the Notecard</a:t>
            </a:r>
            <a:endParaRPr lang="en-US" sz="54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2280EF-E854-254F-B423-C938F839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9" y="5828142"/>
            <a:ext cx="5029201" cy="559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B1487C-17AB-764A-A212-1B17BDB9EF41}"/>
              </a:ext>
            </a:extLst>
          </p:cNvPr>
          <p:cNvSpPr txBox="1"/>
          <p:nvPr/>
        </p:nvSpPr>
        <p:spPr>
          <a:xfrm>
            <a:off x="407880" y="4568425"/>
            <a:ext cx="554136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4000" b="1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{name}</a:t>
            </a:r>
          </a:p>
          <a:p>
            <a:r>
              <a:rPr lang="en" sz="28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{title}</a:t>
            </a:r>
            <a:endParaRPr lang="en-US" sz="28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70361-1D52-4F47-8128-03F7B3D1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51" y="2455052"/>
            <a:ext cx="2919688" cy="3327086"/>
          </a:xfrm>
          <a:prstGeom prst="rect">
            <a:avLst/>
          </a:prstGeom>
        </p:spPr>
      </p:pic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4A5C1D0D-23E9-234A-9A14-2079F84E4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93" y="3429000"/>
            <a:ext cx="2640342" cy="3078095"/>
          </a:xfrm>
          <a:prstGeom prst="rect">
            <a:avLst/>
          </a:prstGeom>
          <a:effectLst>
            <a:outerShdw blurRad="311348" sx="102000" sy="102000" algn="ctr" rotWithShape="0">
              <a:prstClr val="black">
                <a:alpha val="2796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8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Notecard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212616" y="1813172"/>
            <a:ext cx="5865517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Low-power system-on-module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Global cellular/GPS or Wi-Fi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500MB cell data + 10 years service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JSON-based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Python, Go, Arduino, C/C++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Cellular: NB-IoT, LTE-M, Cat-1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6909E-CF04-3645-B629-10798FAB1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1077729"/>
            <a:ext cx="3099251" cy="3531704"/>
          </a:xfrm>
          <a:prstGeom prst="rect">
            <a:avLst/>
          </a:prstGeom>
        </p:spPr>
      </p:pic>
      <p:pic>
        <p:nvPicPr>
          <p:cNvPr id="4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938FAF-1A25-904D-ACC5-38B74FA25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438112" y="2432763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96DAD2-C6EE-3846-AFDD-603AA42B527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CA13C86-EAB0-C441-BCEE-54A5509F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686A221-E45A-884E-8D58-60A7802B8B0F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"req"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card.location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</a:t>
            </a:r>
          </a:p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A4054E0-D28C-3A46-B112-25CA4FCAADBA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Example: </a:t>
            </a:r>
            <a:r>
              <a:rPr lang="en-US" i="1" dirty="0" err="1"/>
              <a:t>card.location</a:t>
            </a:r>
            <a:r>
              <a:rPr lang="en-US" i="1" dirty="0"/>
              <a:t> </a:t>
            </a:r>
            <a:r>
              <a:rPr lang="en-US" dirty="0"/>
              <a:t>API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0BDB977-2EAF-EF47-AD5A-866E754EB47B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"status":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"GPS updated (58 sec, 41dB SNR, 9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sats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"mode":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"periodic",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42.577600,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-70.871340,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"time":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1598554399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398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10629428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What </a:t>
            </a:r>
            <a:r>
              <a:rPr lang="en-US" u="sng" dirty="0"/>
              <a:t>don’t</a:t>
            </a:r>
            <a:r>
              <a:rPr lang="en-US" dirty="0"/>
              <a:t> you need with the Notecard?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212616" y="1813172"/>
            <a:ext cx="8100717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SIM or Separate Mobile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AT Commands or Cellular Connection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Custom Security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OTA DFU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Power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Cloud Integration</a:t>
            </a:r>
          </a:p>
        </p:txBody>
      </p:sp>
      <p:pic>
        <p:nvPicPr>
          <p:cNvPr id="4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938FAF-1A25-904D-ACC5-38B74FA2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821933" y="2846895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81D0D0-61E4-F84C-BDC5-BAF73221B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58" y="1232809"/>
            <a:ext cx="4228307" cy="4228307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E8020F9-0B7A-1D44-85E6-3AA8AD9D54B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Notecarrier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5420E-BF96-244D-A4E1-C3A8F26D25AE}"/>
              </a:ext>
            </a:extLst>
          </p:cNvPr>
          <p:cNvSpPr txBox="1"/>
          <p:nvPr/>
        </p:nvSpPr>
        <p:spPr>
          <a:xfrm>
            <a:off x="1212615" y="1970202"/>
            <a:ext cx="575267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Carrier boards for easy prototyping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Barlow"/>
              </a:rPr>
              <a:t>Notecarrier</a:t>
            </a:r>
            <a:r>
              <a:rPr lang="en-US" sz="2800" dirty="0">
                <a:latin typeface="Barlow"/>
              </a:rPr>
              <a:t> for every scenario: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F</a:t>
            </a:r>
            <a:r>
              <a:rPr lang="en-US" sz="2400" dirty="0">
                <a:latin typeface="Barlow"/>
              </a:rPr>
              <a:t> – Feather-compatible socket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A</a:t>
            </a:r>
            <a:r>
              <a:rPr lang="en-US" sz="2400" dirty="0">
                <a:latin typeface="Barlow"/>
              </a:rPr>
              <a:t> – Any MCU, onboard antennas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B</a:t>
            </a:r>
            <a:r>
              <a:rPr lang="en-US" sz="2400" dirty="0">
                <a:latin typeface="Barlow"/>
              </a:rPr>
              <a:t> – Small form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Pi</a:t>
            </a:r>
            <a:r>
              <a:rPr lang="en-US" sz="2400" dirty="0">
                <a:latin typeface="Barlow"/>
              </a:rPr>
              <a:t> – Raspberry Pi SBC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rlow"/>
              </a:rPr>
              <a:t>SparkFun</a:t>
            </a:r>
            <a:r>
              <a:rPr lang="en-US" sz="2400" dirty="0">
                <a:latin typeface="Barlow"/>
              </a:rPr>
              <a:t> </a:t>
            </a:r>
            <a:r>
              <a:rPr lang="en-US" sz="2400" dirty="0" err="1">
                <a:latin typeface="Barlow"/>
              </a:rPr>
              <a:t>MicroMod</a:t>
            </a:r>
            <a:r>
              <a:rPr lang="en-US" sz="2400" dirty="0">
                <a:latin typeface="Barlow"/>
              </a:rPr>
              <a:t> Cellular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F8D71-8F19-C1ED-E9ED-B9B5498AC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33" y="1292525"/>
            <a:ext cx="3644156" cy="3644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8E988-EDA1-ED4D-99EB-9C428626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61" y="914094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BCD683-D638-316B-C8BC-0076052C8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9770" y="2251508"/>
            <a:ext cx="4639994" cy="22839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057735-F68F-FC49-AD50-B13D67BE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189" y="1024956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5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8A407D5-A9A8-7542-834F-D71947DA76B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Notehub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13EF5-EC06-AC4F-9D60-9885B812B452}"/>
              </a:ext>
            </a:extLst>
          </p:cNvPr>
          <p:cNvSpPr txBox="1"/>
          <p:nvPr/>
        </p:nvSpPr>
        <p:spPr>
          <a:xfrm>
            <a:off x="1212615" y="1670562"/>
            <a:ext cx="622521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Route data to </a:t>
            </a:r>
            <a:r>
              <a:rPr lang="en-US" sz="2800" b="1" dirty="0">
                <a:latin typeface="Barlow"/>
              </a:rPr>
              <a:t>any cloud </a:t>
            </a:r>
            <a:r>
              <a:rPr lang="en-US" sz="2800" dirty="0">
                <a:latin typeface="Barlow"/>
              </a:rPr>
              <a:t>app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Manage </a:t>
            </a:r>
            <a:r>
              <a:rPr lang="en-US" sz="2800" b="1" dirty="0">
                <a:latin typeface="Barlow"/>
              </a:rPr>
              <a:t>fleets</a:t>
            </a:r>
            <a:r>
              <a:rPr lang="en-US" sz="2800" dirty="0">
                <a:latin typeface="Barlow"/>
              </a:rPr>
              <a:t> of devices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OTA MCU/Notecard </a:t>
            </a:r>
            <a:r>
              <a:rPr lang="en-US" sz="2800" b="1" dirty="0">
                <a:latin typeface="Barlow"/>
              </a:rPr>
              <a:t>firmware updates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Barlow"/>
              </a:rPr>
              <a:t>Secure</a:t>
            </a:r>
            <a:r>
              <a:rPr lang="en-US" sz="2800" dirty="0">
                <a:latin typeface="Barlow"/>
              </a:rPr>
              <a:t> communications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BDAB3-8AF4-0F42-BB14-8B5F0C58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20" y="2329995"/>
            <a:ext cx="4004661" cy="216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7A759-0545-294D-B52C-2299CDAD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7" y="4367367"/>
            <a:ext cx="4110681" cy="213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35ADF-FC0B-C147-A23D-3F9CFB8DF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-314111"/>
            <a:ext cx="5289770" cy="2775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F3E920-94BF-1349-AB4E-E4E6936AB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0" y="4651482"/>
            <a:ext cx="5583142" cy="2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0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615" y="2086664"/>
            <a:ext cx="10560149" cy="44394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Only Pay for What You Use!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Billing Account “Topped Up” to 5,000 CCs Monthly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Notecard Purchase </a:t>
            </a:r>
            <a:r>
              <a:rPr lang="en-US" sz="3600" dirty="0">
                <a:sym typeface="Wingdings" pitchFamily="2" charset="2"/>
              </a:rPr>
              <a:t></a:t>
            </a:r>
            <a:r>
              <a:rPr lang="en-US" sz="3600" dirty="0"/>
              <a:t> 5,000 CCs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19A62-7D4B-D037-4EF2-6084E0CB3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191" y="215900"/>
            <a:ext cx="2096098" cy="209609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679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2615" y="2090952"/>
            <a:ext cx="10560149" cy="34325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/>
              <a:t>Send an Event to </a:t>
            </a:r>
            <a:r>
              <a:rPr lang="en-US" sz="4000" b="1" dirty="0" err="1"/>
              <a:t>Notehub</a:t>
            </a:r>
            <a:r>
              <a:rPr lang="en-US" sz="4000" b="1" dirty="0"/>
              <a:t>? </a:t>
            </a:r>
            <a:r>
              <a:rPr lang="en-US" sz="4000" dirty="0"/>
              <a:t>FREE</a:t>
            </a:r>
            <a:endParaRPr lang="en-US" sz="4000" b="1" dirty="0"/>
          </a:p>
          <a:p>
            <a:pPr>
              <a:lnSpc>
                <a:spcPct val="100000"/>
              </a:lnSpc>
            </a:pPr>
            <a:r>
              <a:rPr lang="en-US" sz="4000" b="1" dirty="0"/>
              <a:t>Route an Event from </a:t>
            </a:r>
            <a:r>
              <a:rPr lang="en-US" sz="4000" b="1" dirty="0" err="1"/>
              <a:t>Notehub</a:t>
            </a:r>
            <a:r>
              <a:rPr lang="en-US" sz="4000" b="1" dirty="0"/>
              <a:t> to Cloud? </a:t>
            </a:r>
            <a:r>
              <a:rPr lang="en-US" sz="4000" dirty="0"/>
              <a:t>1 CC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Pull an Event via API? </a:t>
            </a:r>
            <a:r>
              <a:rPr lang="en-US" sz="4000" dirty="0"/>
              <a:t>1 CC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All other API requests? </a:t>
            </a:r>
            <a:r>
              <a:rPr lang="en-US" sz="4000" dirty="0"/>
              <a:t>0.001 CC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0ED4BB-2345-9659-0E76-9EDC16A32E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191" y="215900"/>
            <a:ext cx="2096098" cy="209609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0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Notehub</a:t>
            </a:r>
            <a:r>
              <a:rPr lang="en-US" dirty="0"/>
              <a:t> “Consumption Credits”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DAFE8-D4DE-3DF6-2330-BB0A3E016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615" y="2311998"/>
            <a:ext cx="8265157" cy="3606089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B015A9-ECC6-E282-C6D6-BC20A879E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191" y="215900"/>
            <a:ext cx="2096098" cy="2096098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475D149-FB1A-EE4A-83D0-1C86038D30B0}"/>
              </a:ext>
            </a:extLst>
          </p:cNvPr>
          <p:cNvSpPr/>
          <p:nvPr/>
        </p:nvSpPr>
        <p:spPr>
          <a:xfrm>
            <a:off x="9152032" y="3886986"/>
            <a:ext cx="641018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45F9BF-549B-074B-8E1F-0E45D4C7808E}"/>
              </a:ext>
            </a:extLst>
          </p:cNvPr>
          <p:cNvSpPr/>
          <p:nvPr/>
        </p:nvSpPr>
        <p:spPr>
          <a:xfrm>
            <a:off x="3212794" y="3882963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Python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7069A4-858F-564C-B124-2D33AC78A810}"/>
              </a:ext>
            </a:extLst>
          </p:cNvPr>
          <p:cNvSpPr/>
          <p:nvPr/>
        </p:nvSpPr>
        <p:spPr>
          <a:xfrm>
            <a:off x="2482012" y="3882963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9B0197-1D1D-F345-B79C-FFDD4BD022D1}"/>
              </a:ext>
            </a:extLst>
          </p:cNvPr>
          <p:cNvSpPr/>
          <p:nvPr/>
        </p:nvSpPr>
        <p:spPr>
          <a:xfrm>
            <a:off x="1509630" y="3882963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Arduino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MCU/SBC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Sensors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V="1">
            <a:off x="1792832" y="270421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Barlow"/>
              </a:rPr>
              <a:t>{JSON}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06F0353-2913-3E4F-A028-151B793ACA0C}"/>
              </a:ext>
            </a:extLst>
          </p:cNvPr>
          <p:cNvSpPr/>
          <p:nvPr/>
        </p:nvSpPr>
        <p:spPr>
          <a:xfrm>
            <a:off x="705765" y="4217219"/>
            <a:ext cx="4073117" cy="1166715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34739-3CF0-DC4C-87B2-7203111A27EF}"/>
              </a:ext>
            </a:extLst>
          </p:cNvPr>
          <p:cNvSpPr txBox="1"/>
          <p:nvPr/>
        </p:nvSpPr>
        <p:spPr>
          <a:xfrm>
            <a:off x="852102" y="4376271"/>
            <a:ext cx="4041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 = {"req":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note.add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req["file"] =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sensors.qo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req["body"] = {"temp": 72.22 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req["sync"] = True</a:t>
            </a:r>
          </a:p>
          <a:p>
            <a:pPr defTabSz="457200"/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rsp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card.Transaction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(req)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>
            <a:off x="3338787" y="2704211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Cellular/Wi-Fi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>
            <a:off x="5190774" y="267693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Blues Wireless</a:t>
            </a:r>
          </a:p>
          <a:p>
            <a:pPr algn="ctr" defTabSz="457200"/>
            <a:r>
              <a:rPr lang="en-US" sz="1600" b="1" dirty="0" err="1">
                <a:solidFill>
                  <a:srgbClr val="44546A"/>
                </a:solidFill>
                <a:latin typeface="Barlow"/>
              </a:rPr>
              <a:t>Notehub.io</a:t>
            </a:r>
            <a:endParaRPr lang="en-US" sz="1600" b="1" dirty="0">
              <a:solidFill>
                <a:srgbClr val="44546A"/>
              </a:solidFill>
              <a:latin typeface="Barlow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>
            <a:off x="6736492" y="2655534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>
            <a:off x="10118408" y="2672870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>
            <a:off x="8602947" y="264890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428ECB5-FC58-374F-BF10-B371D0B8FDC3}"/>
              </a:ext>
            </a:extLst>
          </p:cNvPr>
          <p:cNvSpPr/>
          <p:nvPr/>
        </p:nvSpPr>
        <p:spPr>
          <a:xfrm>
            <a:off x="8352960" y="4220031"/>
            <a:ext cx="2239163" cy="179543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DA23CF-1E9A-474E-B3C5-A83FC3C5802D}"/>
              </a:ext>
            </a:extLst>
          </p:cNvPr>
          <p:cNvSpPr txBox="1"/>
          <p:nvPr/>
        </p:nvSpPr>
        <p:spPr>
          <a:xfrm>
            <a:off x="8432197" y="4379082"/>
            <a:ext cx="21482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data.qo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"temp": 27.3,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"when": 1644268443,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42.11,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-88.32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"device": "dev:89347"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966263" y="343881"/>
            <a:ext cx="10485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b="1" dirty="0">
                <a:solidFill>
                  <a:prstClr val="black"/>
                </a:solidFill>
                <a:latin typeface="Barlow" pitchFamily="2" charset="77"/>
              </a:rPr>
              <a:t>Outbound Communication </a:t>
            </a:r>
            <a:r>
              <a:rPr lang="en-US" sz="4000" dirty="0">
                <a:solidFill>
                  <a:prstClr val="black"/>
                </a:solidFill>
                <a:latin typeface="Barlow" pitchFamily="2" charset="77"/>
              </a:rPr>
              <a:t>(from MCU to Cloud)</a:t>
            </a:r>
          </a:p>
        </p:txBody>
      </p:sp>
      <p:pic>
        <p:nvPicPr>
          <p:cNvPr id="5122" name="Picture 2" descr="RASP PI PICO H: Raspberry Pi Pico, RP2040, Cortex-M0+, microUSB, Header at  reichelt elektronik">
            <a:extLst>
              <a:ext uri="{FF2B5EF4-FFF2-40B4-BE49-F238E27FC236}">
                <a16:creationId xmlns:a16="http://schemas.microsoft.com/office/drawing/2014/main" id="{8ED8B12F-BDC5-D747-A312-477143B8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3" y="1809662"/>
            <a:ext cx="945541" cy="9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 animBg="1"/>
      <p:bldP spid="79" grpId="0"/>
      <p:bldP spid="80" grpId="0" animBg="1"/>
      <p:bldP spid="81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101" grpId="0" animBg="1"/>
      <p:bldP spid="10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MCU/SBC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Sensors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H="1">
            <a:off x="10195642" y="268838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Barlow"/>
              </a:rPr>
              <a:t>{JSON}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 flipH="1">
            <a:off x="1855213" y="271069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Cellular/Wi-Fi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 flipH="1">
            <a:off x="3392454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Blues Wireless</a:t>
            </a:r>
          </a:p>
          <a:p>
            <a:pPr algn="ctr" defTabSz="457200"/>
            <a:r>
              <a:rPr lang="en-US" sz="1600" b="1" dirty="0" err="1">
                <a:solidFill>
                  <a:srgbClr val="44546A"/>
                </a:solidFill>
                <a:latin typeface="Barlow"/>
              </a:rPr>
              <a:t>Notehub.io</a:t>
            </a:r>
            <a:endParaRPr lang="en-US" sz="1600" b="1" dirty="0">
              <a:solidFill>
                <a:srgbClr val="44546A"/>
              </a:solidFill>
              <a:latin typeface="Barlow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 flipH="1">
            <a:off x="5259994" y="2696739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 flipH="1">
            <a:off x="8643015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 flipH="1">
            <a:off x="6796229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1013218" y="327142"/>
            <a:ext cx="1016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b="1" dirty="0">
                <a:solidFill>
                  <a:prstClr val="black"/>
                </a:solidFill>
                <a:latin typeface="Barlow" pitchFamily="2" charset="77"/>
              </a:rPr>
              <a:t>Inbound Communication </a:t>
            </a:r>
            <a:r>
              <a:rPr lang="en-US" sz="4000" dirty="0">
                <a:solidFill>
                  <a:prstClr val="black"/>
                </a:solidFill>
                <a:latin typeface="Barlow" pitchFamily="2" charset="77"/>
              </a:rPr>
              <a:t>(from Cloud to MCU)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12B850-6A29-9B4E-96CD-CC28E6304874}"/>
              </a:ext>
            </a:extLst>
          </p:cNvPr>
          <p:cNvSpPr/>
          <p:nvPr/>
        </p:nvSpPr>
        <p:spPr>
          <a:xfrm>
            <a:off x="9188717" y="3926666"/>
            <a:ext cx="641018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BA1725-C88D-714A-ADB7-5D5DDC8D4B5C}"/>
              </a:ext>
            </a:extLst>
          </p:cNvPr>
          <p:cNvSpPr/>
          <p:nvPr/>
        </p:nvSpPr>
        <p:spPr>
          <a:xfrm>
            <a:off x="3212794" y="3924122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Python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D5CAE4-9766-F84E-B3F8-6C5C111465CA}"/>
              </a:ext>
            </a:extLst>
          </p:cNvPr>
          <p:cNvSpPr/>
          <p:nvPr/>
        </p:nvSpPr>
        <p:spPr>
          <a:xfrm>
            <a:off x="2482012" y="3924122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34C7C5-CCD2-D944-84F6-50B755B7D36D}"/>
              </a:ext>
            </a:extLst>
          </p:cNvPr>
          <p:cNvSpPr/>
          <p:nvPr/>
        </p:nvSpPr>
        <p:spPr>
          <a:xfrm>
            <a:off x="1519603" y="3924122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Arduino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C39618C-F4D1-E14E-BF46-D0469DA1CD83}"/>
              </a:ext>
            </a:extLst>
          </p:cNvPr>
          <p:cNvSpPr/>
          <p:nvPr/>
        </p:nvSpPr>
        <p:spPr>
          <a:xfrm>
            <a:off x="705765" y="4258378"/>
            <a:ext cx="4142117" cy="108371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A2E17-A7EF-7940-8EA2-D9227AB6B92D}"/>
              </a:ext>
            </a:extLst>
          </p:cNvPr>
          <p:cNvSpPr txBox="1"/>
          <p:nvPr/>
        </p:nvSpPr>
        <p:spPr>
          <a:xfrm>
            <a:off x="852102" y="4417430"/>
            <a:ext cx="40412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 = {"req":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note.get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req["file"] =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req["delete"] = True</a:t>
            </a:r>
          </a:p>
          <a:p>
            <a:pPr defTabSz="457200"/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rsp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card.Transaction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(req)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E28367B-BEFE-6E41-AC6D-CF8C0EA1C4C3}"/>
              </a:ext>
            </a:extLst>
          </p:cNvPr>
          <p:cNvSpPr/>
          <p:nvPr/>
        </p:nvSpPr>
        <p:spPr>
          <a:xfrm>
            <a:off x="8528293" y="4261094"/>
            <a:ext cx="1961865" cy="126703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56CD8-E73D-F942-95C5-5380B61A03D5}"/>
              </a:ext>
            </a:extLst>
          </p:cNvPr>
          <p:cNvSpPr txBox="1"/>
          <p:nvPr/>
        </p:nvSpPr>
        <p:spPr>
          <a:xfrm>
            <a:off x="8597838" y="4418762"/>
            <a:ext cx="2148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sample_freq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5,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"notify": true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4" name="Picture 2" descr="RASP PI PICO H: Raspberry Pi Pico, RP2040, Cortex-M0+, microUSB, Header at  reichelt elektronik">
            <a:extLst>
              <a:ext uri="{FF2B5EF4-FFF2-40B4-BE49-F238E27FC236}">
                <a16:creationId xmlns:a16="http://schemas.microsoft.com/office/drawing/2014/main" id="{56245B51-DE32-A246-A202-85836E372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3" y="1809662"/>
            <a:ext cx="945541" cy="9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8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/>
      <p:bldP spid="78" grpId="0" animBg="1"/>
      <p:bldP spid="79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36" grpId="0" animBg="1"/>
      <p:bldP spid="37" grpId="0" animBg="1"/>
      <p:bldP spid="38" grpId="0" animBg="1"/>
      <p:bldP spid="38" grpId="1" animBg="1"/>
      <p:bldP spid="39" grpId="0" animBg="1"/>
      <p:bldP spid="40" grpId="0" animBg="1"/>
      <p:bldP spid="41" grpId="0"/>
      <p:bldP spid="41" grpId="1"/>
      <p:bldP spid="42" grpId="0" animBg="1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2B1C6D-107A-1945-97EC-0BF14511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409" y="3863761"/>
            <a:ext cx="3952641" cy="515380"/>
          </a:xfrm>
        </p:spPr>
        <p:txBody>
          <a:bodyPr>
            <a:noAutofit/>
          </a:bodyPr>
          <a:lstStyle/>
          <a:p>
            <a:r>
              <a:rPr lang="en-US" dirty="0"/>
              <a:t>{name}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F97326-A1B9-F543-976D-A95628CE6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9690" y="4404848"/>
            <a:ext cx="3681668" cy="1035328"/>
          </a:xfrm>
        </p:spPr>
        <p:txBody>
          <a:bodyPr>
            <a:normAutofit/>
          </a:bodyPr>
          <a:lstStyle/>
          <a:p>
            <a:r>
              <a:rPr lang="en-US" sz="2000" dirty="0"/>
              <a:t>{title}</a:t>
            </a:r>
          </a:p>
          <a:p>
            <a:r>
              <a:rPr lang="en-US" sz="2000" b="1" dirty="0"/>
              <a:t>{other}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019DEBE-834D-F34F-8429-BCA99DD325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3154617" y="1268325"/>
            <a:ext cx="2360226" cy="2360227"/>
          </a:xfrm>
          <a:ln w="38100">
            <a:solidFill>
              <a:schemeClr val="accent1"/>
            </a:solidFill>
          </a:ln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36BF6422-7250-1240-A2AD-7047B95E4FB6}"/>
              </a:ext>
            </a:extLst>
          </p:cNvPr>
          <p:cNvSpPr txBox="1">
            <a:spLocks/>
          </p:cNvSpPr>
          <p:nvPr/>
        </p:nvSpPr>
        <p:spPr>
          <a:xfrm>
            <a:off x="6131359" y="3868474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{name}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2E3D085-057A-9C42-BEBF-C76F03246AE6}"/>
              </a:ext>
            </a:extLst>
          </p:cNvPr>
          <p:cNvSpPr txBox="1">
            <a:spLocks/>
          </p:cNvSpPr>
          <p:nvPr/>
        </p:nvSpPr>
        <p:spPr>
          <a:xfrm>
            <a:off x="6311050" y="4409561"/>
            <a:ext cx="3593257" cy="103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{title}</a:t>
            </a:r>
          </a:p>
          <a:p>
            <a:r>
              <a:rPr lang="en-US" sz="2000" b="1" dirty="0"/>
              <a:t>{other}</a:t>
            </a:r>
          </a:p>
        </p:txBody>
      </p:sp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FB2BE661-E0F4-4B47-ABB2-BBAF42244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0178" y="1273038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794051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When Does the Notecard Make Sense?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637830" y="3058949"/>
            <a:ext cx="497745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Low-bandwidth cellular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Edge computing scenarios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Secure communications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Turnkey cloud integrations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23C82-376D-194E-9390-33CBC479F6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78" y="1614311"/>
            <a:ext cx="1216377" cy="1216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3DBFC-EBE5-6E4A-8BA5-4BEBE137105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19534" y="1614311"/>
            <a:ext cx="1216377" cy="1216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5B0FF-3CEE-FC43-B4C6-87DCBE537987}"/>
              </a:ext>
            </a:extLst>
          </p:cNvPr>
          <p:cNvSpPr txBox="1"/>
          <p:nvPr/>
        </p:nvSpPr>
        <p:spPr>
          <a:xfrm>
            <a:off x="7067785" y="3058949"/>
            <a:ext cx="497745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rlow"/>
              </a:rPr>
              <a:t>Wi-Fi replacement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rlow"/>
              </a:rPr>
              <a:t>Sub-millisecond latency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rlow"/>
              </a:rPr>
              <a:t>Video streaming</a:t>
            </a:r>
          </a:p>
        </p:txBody>
      </p:sp>
    </p:spTree>
    <p:extLst>
      <p:ext uri="{BB962C8B-B14F-4D97-AF65-F5344CB8AC3E}">
        <p14:creationId xmlns:p14="http://schemas.microsoft.com/office/powerpoint/2010/main" val="245629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6033" y="2187895"/>
            <a:ext cx="10219934" cy="2413586"/>
          </a:xfrm>
        </p:spPr>
        <p:txBody>
          <a:bodyPr/>
          <a:lstStyle/>
          <a:p>
            <a:r>
              <a:rPr lang="en-US" b="1" dirty="0" err="1"/>
              <a:t>dev.blues.io</a:t>
            </a:r>
            <a:r>
              <a:rPr lang="en-US" b="1" dirty="0"/>
              <a:t> </a:t>
            </a:r>
            <a:r>
              <a:rPr lang="en-US" dirty="0"/>
              <a:t>for Blues Wireless resources</a:t>
            </a:r>
          </a:p>
          <a:p>
            <a:r>
              <a:rPr lang="en-US" dirty="0"/>
              <a:t>15% off Starter Kits @ </a:t>
            </a:r>
            <a:r>
              <a:rPr lang="en-US" b="1" dirty="0" err="1"/>
              <a:t>bit.ly</a:t>
            </a:r>
            <a:r>
              <a:rPr lang="en-US" b="1" dirty="0"/>
              <a:t>/blues-get-started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4BF1E9EB-30B1-8E48-AEA8-9EF8745EB489}"/>
              </a:ext>
            </a:extLst>
          </p:cNvPr>
          <p:cNvSpPr txBox="1">
            <a:spLocks/>
          </p:cNvSpPr>
          <p:nvPr/>
        </p:nvSpPr>
        <p:spPr>
          <a:xfrm>
            <a:off x="2470872" y="5905824"/>
            <a:ext cx="1352620" cy="31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{name}</a:t>
            </a:r>
          </a:p>
        </p:txBody>
      </p:sp>
      <p:pic>
        <p:nvPicPr>
          <p:cNvPr id="20" name="Picture Placeholder 2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635004F5-687A-D640-97A3-03BFDC532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431521" y="4373696"/>
            <a:ext cx="1431322" cy="1431322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A9A15EC-C341-3B46-B113-E1C3D7F5C881}"/>
              </a:ext>
            </a:extLst>
          </p:cNvPr>
          <p:cNvSpPr txBox="1">
            <a:spLocks/>
          </p:cNvSpPr>
          <p:nvPr/>
        </p:nvSpPr>
        <p:spPr>
          <a:xfrm>
            <a:off x="2610470" y="6361815"/>
            <a:ext cx="1045348" cy="201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{other}</a:t>
            </a:r>
          </a:p>
        </p:txBody>
      </p:sp>
      <p:sp>
        <p:nvSpPr>
          <p:cNvPr id="22" name="Title 9">
            <a:extLst>
              <a:ext uri="{FF2B5EF4-FFF2-40B4-BE49-F238E27FC236}">
                <a16:creationId xmlns:a16="http://schemas.microsoft.com/office/drawing/2014/main" id="{44B70B23-4D9E-9248-BB62-4B5124CC52FD}"/>
              </a:ext>
            </a:extLst>
          </p:cNvPr>
          <p:cNvSpPr txBox="1">
            <a:spLocks/>
          </p:cNvSpPr>
          <p:nvPr/>
        </p:nvSpPr>
        <p:spPr>
          <a:xfrm>
            <a:off x="4638325" y="5879997"/>
            <a:ext cx="2365847" cy="35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{name}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DC44CF29-9307-6148-9832-9A6BE63BC15E}"/>
              </a:ext>
            </a:extLst>
          </p:cNvPr>
          <p:cNvSpPr txBox="1">
            <a:spLocks/>
          </p:cNvSpPr>
          <p:nvPr/>
        </p:nvSpPr>
        <p:spPr>
          <a:xfrm>
            <a:off x="4614859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/>
              <a:t>{title}</a:t>
            </a:r>
          </a:p>
        </p:txBody>
      </p:sp>
      <p:pic>
        <p:nvPicPr>
          <p:cNvPr id="24" name="Picture Placeholder 2">
            <a:extLst>
              <a:ext uri="{FF2B5EF4-FFF2-40B4-BE49-F238E27FC236}">
                <a16:creationId xmlns:a16="http://schemas.microsoft.com/office/drawing/2014/main" id="{F0B1B1E6-7F0C-CA4A-A14A-B52CB5E24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5589" y="4373696"/>
            <a:ext cx="1431322" cy="1431322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7F37816A-20FE-DB43-BD1A-21DCB5842924}"/>
              </a:ext>
            </a:extLst>
          </p:cNvPr>
          <p:cNvSpPr txBox="1">
            <a:spLocks/>
          </p:cNvSpPr>
          <p:nvPr/>
        </p:nvSpPr>
        <p:spPr>
          <a:xfrm>
            <a:off x="5220815" y="6348075"/>
            <a:ext cx="1200864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{other}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4BFB2F-EE19-6648-AE2C-9E7018121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34" y="4007266"/>
            <a:ext cx="1767032" cy="2013594"/>
          </a:xfrm>
          <a:prstGeom prst="rect">
            <a:avLst/>
          </a:prstGeom>
        </p:spPr>
      </p:pic>
      <p:pic>
        <p:nvPicPr>
          <p:cNvPr id="16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00E6104-5B7F-DD4E-8AFC-BFCBD466DE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10182126" y="4475296"/>
            <a:ext cx="1842061" cy="2286923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BBF501-1FCA-384F-991D-F82D97A5C9EC}"/>
              </a:ext>
            </a:extLst>
          </p:cNvPr>
          <p:cNvSpPr txBox="1">
            <a:spLocks/>
          </p:cNvSpPr>
          <p:nvPr/>
        </p:nvSpPr>
        <p:spPr>
          <a:xfrm>
            <a:off x="1940793" y="6150275"/>
            <a:ext cx="2412777" cy="413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/>
              <a:t>{title}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1B57CC-4E73-9053-44A1-BE215312A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6404" y="66858"/>
            <a:ext cx="3335596" cy="31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78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478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2" y="5130275"/>
            <a:ext cx="45003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rgbClr val="FFFFFF"/>
                </a:solidFill>
                <a:latin typeface="Barlow"/>
              </a:rPr>
              <a:t>John Doe, VP of Engineering</a:t>
            </a:r>
            <a:endParaRPr lang="en-US" sz="1600" dirty="0">
              <a:latin typeface="Barlow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858566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dirty="0">
                <a:solidFill>
                  <a:srgbClr val="FFFFFF"/>
                </a:solidFill>
                <a:latin typeface="Barlow"/>
              </a:rPr>
              <a:t>Lorem ipsum dolor sit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amet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,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consectetur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adipiscing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elit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.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Curab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tur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hendrerit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tortor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ipsum,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nec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consectetur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nisi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fr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ngilla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et. Sed cursus,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sem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vel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lobortis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sollicitudin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876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29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B96F3E-2AA9-2445-88E8-0B666E5664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FCB019-E2B1-3B43-82D4-FEABDFF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202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33743CE-A868-6340-B195-74E571084E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7192E-B0C9-CB4E-A230-7993E07AC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56A16E-ACCC-8C4F-92B7-BC5C4DF32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966EA-F62F-804D-AD65-8EECDDDE02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DC213C-9A23-D946-AFA5-705FEB3258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BBDF57-562C-DF44-B817-29B091770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4075ED-CD3D-864F-B87E-BCD6BAFD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17F1E-4B63-8E4F-B118-7D5503658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972DF8-866B-D74C-A2F6-A09F1C4C3B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82248-E46E-7F45-BC9E-4ED611C598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07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2B1C6D-107A-1945-97EC-0BF14511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F97326-A1B9-F543-976D-A95628CE6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B2C2E6C-E7A9-F942-A1AB-76CB05DC1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69439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1" y="4496430"/>
            <a:ext cx="6969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FFFFFF"/>
                </a:solidFill>
                <a:latin typeface="Barlow"/>
              </a:rPr>
              <a:t>Ray Ozzie – CEO of Blues Wireless</a:t>
            </a:r>
            <a:endParaRPr lang="en-US" sz="2400" dirty="0">
              <a:latin typeface="Barlow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93110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FFFF"/>
                </a:solidFill>
                <a:latin typeface="Barlow"/>
              </a:rPr>
              <a:t>Complexity kills. </a:t>
            </a:r>
            <a:r>
              <a:rPr lang="en-US" sz="4400" dirty="0">
                <a:solidFill>
                  <a:srgbClr val="FFFFFF"/>
                </a:solidFill>
                <a:latin typeface="Barlow"/>
              </a:rPr>
              <a:t>It sucks the life out of developers, it makes products difficult to plan, build, and test.</a:t>
            </a:r>
            <a:endParaRPr lang="en" sz="4400" dirty="0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34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35EB140-6FD8-0647-969E-52919C03BA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C8CE38-4164-B34D-BF97-936686682B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816863-E84A-FE4F-81E5-426D4C4502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9EF1DE-4898-B944-B5A5-F47C49E165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7A9898-B352-7B43-BE41-93EB87C863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DE4827-CA4B-7149-AA4D-BA23C5F97D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8D86F27-DA27-2F41-B414-EBEC38B0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1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E16B77-E28E-254E-92C9-DB52B6F16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5EC6E-7D54-B344-9E72-EE518E5466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6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22D2E-8D91-1944-B714-D9552299E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5FC7-AFF6-5941-97DA-A309FE30A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33272-AE31-8445-9B52-134938A9FB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D8276-9F55-1740-BED7-A76010819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56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18C720BC-F1B8-4E89-B898-543F38DD4E15}"/>
              </a:ext>
            </a:extLst>
          </p:cNvPr>
          <p:cNvSpPr txBox="1"/>
          <p:nvPr/>
        </p:nvSpPr>
        <p:spPr>
          <a:xfrm>
            <a:off x="4191000" y="2691027"/>
            <a:ext cx="380816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97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6;p16">
            <a:extLst>
              <a:ext uri="{FF2B5EF4-FFF2-40B4-BE49-F238E27FC236}">
                <a16:creationId xmlns:a16="http://schemas.microsoft.com/office/drawing/2014/main" id="{D51ACE1C-7375-5E41-A58A-0D0EE1A2E87E}"/>
              </a:ext>
            </a:extLst>
          </p:cNvPr>
          <p:cNvCxnSpPr>
            <a:cxnSpLocks/>
          </p:cNvCxnSpPr>
          <p:nvPr/>
        </p:nvCxnSpPr>
        <p:spPr>
          <a:xfrm>
            <a:off x="1344282" y="3796185"/>
            <a:ext cx="9572062" cy="23327"/>
          </a:xfrm>
          <a:prstGeom prst="straightConnector1">
            <a:avLst/>
          </a:prstGeom>
          <a:noFill/>
          <a:ln w="9525" cap="flat" cmpd="sng">
            <a:solidFill>
              <a:srgbClr val="1B3A5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C3915CBC-0CE3-D846-9172-E1843F4B0A15}"/>
              </a:ext>
            </a:extLst>
          </p:cNvPr>
          <p:cNvSpPr/>
          <p:nvPr/>
        </p:nvSpPr>
        <p:spPr>
          <a:xfrm>
            <a:off x="19928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" name="Google Shape;107;p16">
            <a:extLst>
              <a:ext uri="{FF2B5EF4-FFF2-40B4-BE49-F238E27FC236}">
                <a16:creationId xmlns:a16="http://schemas.microsoft.com/office/drawing/2014/main" id="{9C286A31-1C96-5C45-82C2-787050F567F6}"/>
              </a:ext>
            </a:extLst>
          </p:cNvPr>
          <p:cNvSpPr/>
          <p:nvPr/>
        </p:nvSpPr>
        <p:spPr>
          <a:xfrm>
            <a:off x="1342031" y="3745227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;p16">
            <a:extLst>
              <a:ext uri="{FF2B5EF4-FFF2-40B4-BE49-F238E27FC236}">
                <a16:creationId xmlns:a16="http://schemas.microsoft.com/office/drawing/2014/main" id="{62ED0403-1BCA-D746-B0F7-71A1E4A75683}"/>
              </a:ext>
            </a:extLst>
          </p:cNvPr>
          <p:cNvSpPr/>
          <p:nvPr/>
        </p:nvSpPr>
        <p:spPr>
          <a:xfrm>
            <a:off x="403321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4D4D1312-175C-6B48-A861-E01D22DB7113}"/>
              </a:ext>
            </a:extLst>
          </p:cNvPr>
          <p:cNvSpPr/>
          <p:nvPr/>
        </p:nvSpPr>
        <p:spPr>
          <a:xfrm>
            <a:off x="3382381" y="3753248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1;p16">
            <a:extLst>
              <a:ext uri="{FF2B5EF4-FFF2-40B4-BE49-F238E27FC236}">
                <a16:creationId xmlns:a16="http://schemas.microsoft.com/office/drawing/2014/main" id="{BC5852FB-ED41-B44A-AB6F-148018356C22}"/>
              </a:ext>
            </a:extLst>
          </p:cNvPr>
          <p:cNvSpPr/>
          <p:nvPr/>
        </p:nvSpPr>
        <p:spPr>
          <a:xfrm>
            <a:off x="60735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" name="Google Shape;122;p16">
            <a:extLst>
              <a:ext uri="{FF2B5EF4-FFF2-40B4-BE49-F238E27FC236}">
                <a16:creationId xmlns:a16="http://schemas.microsoft.com/office/drawing/2014/main" id="{011446A6-D816-9247-ABE0-5258DACC9D71}"/>
              </a:ext>
            </a:extLst>
          </p:cNvPr>
          <p:cNvSpPr/>
          <p:nvPr/>
        </p:nvSpPr>
        <p:spPr>
          <a:xfrm>
            <a:off x="5422731" y="3753248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3;p16">
            <a:extLst>
              <a:ext uri="{FF2B5EF4-FFF2-40B4-BE49-F238E27FC236}">
                <a16:creationId xmlns:a16="http://schemas.microsoft.com/office/drawing/2014/main" id="{10599BAC-54B0-404C-ABD8-81D9DEFFD1E6}"/>
              </a:ext>
            </a:extLst>
          </p:cNvPr>
          <p:cNvSpPr/>
          <p:nvPr/>
        </p:nvSpPr>
        <p:spPr>
          <a:xfrm>
            <a:off x="811391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4;p16">
            <a:extLst>
              <a:ext uri="{FF2B5EF4-FFF2-40B4-BE49-F238E27FC236}">
                <a16:creationId xmlns:a16="http://schemas.microsoft.com/office/drawing/2014/main" id="{820C8847-91A3-3D4E-A22D-D77A47A7F02D}"/>
              </a:ext>
            </a:extLst>
          </p:cNvPr>
          <p:cNvSpPr/>
          <p:nvPr/>
        </p:nvSpPr>
        <p:spPr>
          <a:xfrm>
            <a:off x="7463081" y="3753248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8;p16">
            <a:extLst>
              <a:ext uri="{FF2B5EF4-FFF2-40B4-BE49-F238E27FC236}">
                <a16:creationId xmlns:a16="http://schemas.microsoft.com/office/drawing/2014/main" id="{F802BCC8-11A3-364B-9CAA-C1F90B37E162}"/>
              </a:ext>
            </a:extLst>
          </p:cNvPr>
          <p:cNvSpPr/>
          <p:nvPr/>
        </p:nvSpPr>
        <p:spPr>
          <a:xfrm>
            <a:off x="101542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Google Shape;125;p16">
            <a:extLst>
              <a:ext uri="{FF2B5EF4-FFF2-40B4-BE49-F238E27FC236}">
                <a16:creationId xmlns:a16="http://schemas.microsoft.com/office/drawing/2014/main" id="{8BCBF21D-FF79-2D49-9BBF-E3185A4E6219}"/>
              </a:ext>
            </a:extLst>
          </p:cNvPr>
          <p:cNvSpPr/>
          <p:nvPr/>
        </p:nvSpPr>
        <p:spPr>
          <a:xfrm>
            <a:off x="9503431" y="3761269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6;p16">
            <a:extLst>
              <a:ext uri="{FF2B5EF4-FFF2-40B4-BE49-F238E27FC236}">
                <a16:creationId xmlns:a16="http://schemas.microsoft.com/office/drawing/2014/main" id="{B8D99D2B-09D4-374F-A9DC-F04F2B65BA4C}"/>
              </a:ext>
            </a:extLst>
          </p:cNvPr>
          <p:cNvSpPr txBox="1"/>
          <p:nvPr/>
        </p:nvSpPr>
        <p:spPr>
          <a:xfrm>
            <a:off x="3263443" y="4584524"/>
            <a:ext cx="240678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16" name="Google Shape;127;p16">
            <a:extLst>
              <a:ext uri="{FF2B5EF4-FFF2-40B4-BE49-F238E27FC236}">
                <a16:creationId xmlns:a16="http://schemas.microsoft.com/office/drawing/2014/main" id="{E5F70517-C30A-0840-BEEE-56FAD829716D}"/>
              </a:ext>
            </a:extLst>
          </p:cNvPr>
          <p:cNvSpPr txBox="1"/>
          <p:nvPr/>
        </p:nvSpPr>
        <p:spPr>
          <a:xfrm>
            <a:off x="1394155" y="2384067"/>
            <a:ext cx="2088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>
              <a:solidFill>
                <a:srgbClr val="1B3A52"/>
              </a:solidFill>
            </a:endParaRPr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 consectetur adipiscing elit.</a:t>
            </a:r>
            <a:endParaRPr>
              <a:solidFill>
                <a:srgbClr val="1B3A52"/>
              </a:solidFill>
            </a:endParaRPr>
          </a:p>
        </p:txBody>
      </p:sp>
      <p:sp>
        <p:nvSpPr>
          <p:cNvPr id="17" name="Google Shape;128;p16">
            <a:extLst>
              <a:ext uri="{FF2B5EF4-FFF2-40B4-BE49-F238E27FC236}">
                <a16:creationId xmlns:a16="http://schemas.microsoft.com/office/drawing/2014/main" id="{2623B303-4D09-0347-B215-5501021BF38F}"/>
              </a:ext>
            </a:extLst>
          </p:cNvPr>
          <p:cNvSpPr txBox="1"/>
          <p:nvPr/>
        </p:nvSpPr>
        <p:spPr>
          <a:xfrm>
            <a:off x="7489811" y="4584524"/>
            <a:ext cx="2088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18" name="Google Shape;129;p16">
            <a:extLst>
              <a:ext uri="{FF2B5EF4-FFF2-40B4-BE49-F238E27FC236}">
                <a16:creationId xmlns:a16="http://schemas.microsoft.com/office/drawing/2014/main" id="{898AA338-716C-1847-BEDD-55612B80A9BF}"/>
              </a:ext>
            </a:extLst>
          </p:cNvPr>
          <p:cNvSpPr txBox="1"/>
          <p:nvPr/>
        </p:nvSpPr>
        <p:spPr>
          <a:xfrm>
            <a:off x="5477079" y="2383754"/>
            <a:ext cx="1928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19" name="Google Shape;130;p16">
            <a:extLst>
              <a:ext uri="{FF2B5EF4-FFF2-40B4-BE49-F238E27FC236}">
                <a16:creationId xmlns:a16="http://schemas.microsoft.com/office/drawing/2014/main" id="{02792CE0-85E2-294D-9A59-20B943E3386A}"/>
              </a:ext>
            </a:extLst>
          </p:cNvPr>
          <p:cNvSpPr txBox="1"/>
          <p:nvPr/>
        </p:nvSpPr>
        <p:spPr>
          <a:xfrm>
            <a:off x="9410358" y="2383328"/>
            <a:ext cx="233843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9033EC2-2076-614F-82A5-A6E73953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86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240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8F343-44DC-DC4F-AA59-6DA34941316A}"/>
              </a:ext>
            </a:extLst>
          </p:cNvPr>
          <p:cNvSpPr txBox="1"/>
          <p:nvPr/>
        </p:nvSpPr>
        <p:spPr>
          <a:xfrm>
            <a:off x="213581" y="1133730"/>
            <a:ext cx="2151551" cy="2187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0" dirty="0">
                <a:solidFill>
                  <a:schemeClr val="tx1">
                    <a:lumMod val="60000"/>
                    <a:lumOff val="40000"/>
                    <a:alpha val="1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01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E46E424-9B5F-8C44-9FFE-81E0F0C15384}"/>
              </a:ext>
            </a:extLst>
          </p:cNvPr>
          <p:cNvSpPr txBox="1">
            <a:spLocks/>
          </p:cNvSpPr>
          <p:nvPr/>
        </p:nvSpPr>
        <p:spPr>
          <a:xfrm>
            <a:off x="262349" y="4222321"/>
            <a:ext cx="5278821" cy="2194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 Italic" charset="0"/>
                <a:ea typeface="Playfair Display Black Italic" charset="0"/>
                <a:cs typeface="Playfair Display Black Italic" charset="0"/>
              </a:defRPr>
            </a:lvl1pPr>
          </a:lstStyle>
          <a:p>
            <a:pPr algn="l">
              <a:lnSpc>
                <a:spcPts val="5000"/>
              </a:lnSpc>
            </a:pPr>
            <a:r>
              <a:rPr lang="en-US" sz="6600" b="1" i="0" dirty="0">
                <a:solidFill>
                  <a:schemeClr val="accent1"/>
                </a:solidFill>
                <a:latin typeface="Barlow" pitchFamily="2" charset="77"/>
              </a:rPr>
              <a:t>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5EB6C-AF69-6746-90D7-4AC0F83FEA74}"/>
              </a:ext>
            </a:extLst>
          </p:cNvPr>
          <p:cNvSpPr txBox="1"/>
          <p:nvPr/>
        </p:nvSpPr>
        <p:spPr>
          <a:xfrm>
            <a:off x="262349" y="3325707"/>
            <a:ext cx="2230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60000"/>
                    <a:lumOff val="40000"/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PRESENT YOUR</a:t>
            </a:r>
          </a:p>
          <a:p>
            <a:pPr algn="l">
              <a:spcBef>
                <a:spcPts val="0"/>
              </a:spcBef>
            </a:pPr>
            <a:r>
              <a:rPr lang="en-US" sz="3600" b="1" i="0" spc="300" dirty="0">
                <a:solidFill>
                  <a:schemeClr val="accent1"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Amazing</a:t>
            </a:r>
            <a:endParaRPr lang="en-US" sz="1400" b="1" i="0" spc="300" dirty="0">
              <a:solidFill>
                <a:schemeClr val="accent1">
                  <a:alpha val="60000"/>
                </a:schemeClr>
              </a:solidFill>
              <a:latin typeface="Barlow" pitchFamily="2" charset="77"/>
              <a:ea typeface="Bebas Neue Bold" charset="0"/>
              <a:cs typeface="Bebas Neue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117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8F343-44DC-DC4F-AA59-6DA34941316A}"/>
              </a:ext>
            </a:extLst>
          </p:cNvPr>
          <p:cNvSpPr txBox="1"/>
          <p:nvPr/>
        </p:nvSpPr>
        <p:spPr>
          <a:xfrm>
            <a:off x="213581" y="1133730"/>
            <a:ext cx="25907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0" dirty="0">
                <a:solidFill>
                  <a:schemeClr val="tx1">
                    <a:lumMod val="60000"/>
                    <a:lumOff val="40000"/>
                    <a:alpha val="1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02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E46E424-9B5F-8C44-9FFE-81E0F0C15384}"/>
              </a:ext>
            </a:extLst>
          </p:cNvPr>
          <p:cNvSpPr txBox="1">
            <a:spLocks/>
          </p:cNvSpPr>
          <p:nvPr/>
        </p:nvSpPr>
        <p:spPr>
          <a:xfrm>
            <a:off x="262349" y="4222321"/>
            <a:ext cx="5278821" cy="2194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 Italic" charset="0"/>
                <a:ea typeface="Playfair Display Black Italic" charset="0"/>
                <a:cs typeface="Playfair Display Black Italic" charset="0"/>
              </a:defRPr>
            </a:lvl1pPr>
          </a:lstStyle>
          <a:p>
            <a:pPr algn="l">
              <a:lnSpc>
                <a:spcPts val="5000"/>
              </a:lnSpc>
            </a:pPr>
            <a:r>
              <a:rPr lang="en-US" sz="6600" b="1" i="0" dirty="0">
                <a:solidFill>
                  <a:schemeClr val="accent1"/>
                </a:solidFill>
                <a:latin typeface="Barlow" pitchFamily="2" charset="77"/>
              </a:rPr>
              <a:t>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5EB6C-AF69-6746-90D7-4AC0F83FEA74}"/>
              </a:ext>
            </a:extLst>
          </p:cNvPr>
          <p:cNvSpPr txBox="1"/>
          <p:nvPr/>
        </p:nvSpPr>
        <p:spPr>
          <a:xfrm>
            <a:off x="262349" y="3325707"/>
            <a:ext cx="2230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60000"/>
                    <a:lumOff val="40000"/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PRESENT YOUR</a:t>
            </a:r>
          </a:p>
          <a:p>
            <a:pPr algn="l">
              <a:spcBef>
                <a:spcPts val="0"/>
              </a:spcBef>
            </a:pPr>
            <a:r>
              <a:rPr lang="en-US" sz="3600" b="1" i="0" spc="300" dirty="0">
                <a:solidFill>
                  <a:schemeClr val="accent1"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Amazing</a:t>
            </a:r>
            <a:endParaRPr lang="en-US" sz="1400" b="1" i="0" spc="300" dirty="0">
              <a:solidFill>
                <a:schemeClr val="accent1">
                  <a:alpha val="60000"/>
                </a:schemeClr>
              </a:solidFill>
              <a:latin typeface="Barlow" pitchFamily="2" charset="77"/>
              <a:ea typeface="Bebas Neue Bold" charset="0"/>
              <a:cs typeface="Bebas Neue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49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8F343-44DC-DC4F-AA59-6DA34941316A}"/>
              </a:ext>
            </a:extLst>
          </p:cNvPr>
          <p:cNvSpPr txBox="1"/>
          <p:nvPr/>
        </p:nvSpPr>
        <p:spPr>
          <a:xfrm>
            <a:off x="213581" y="1133730"/>
            <a:ext cx="254749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0" dirty="0">
                <a:solidFill>
                  <a:schemeClr val="tx1">
                    <a:lumMod val="60000"/>
                    <a:lumOff val="40000"/>
                    <a:alpha val="1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03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E46E424-9B5F-8C44-9FFE-81E0F0C15384}"/>
              </a:ext>
            </a:extLst>
          </p:cNvPr>
          <p:cNvSpPr txBox="1">
            <a:spLocks/>
          </p:cNvSpPr>
          <p:nvPr/>
        </p:nvSpPr>
        <p:spPr>
          <a:xfrm>
            <a:off x="262349" y="4222321"/>
            <a:ext cx="5278821" cy="2194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 Italic" charset="0"/>
                <a:ea typeface="Playfair Display Black Italic" charset="0"/>
                <a:cs typeface="Playfair Display Black Italic" charset="0"/>
              </a:defRPr>
            </a:lvl1pPr>
          </a:lstStyle>
          <a:p>
            <a:pPr algn="l">
              <a:lnSpc>
                <a:spcPts val="5000"/>
              </a:lnSpc>
            </a:pPr>
            <a:r>
              <a:rPr lang="en-US" sz="6600" b="1" i="0" dirty="0">
                <a:solidFill>
                  <a:schemeClr val="accent1"/>
                </a:solidFill>
                <a:latin typeface="Barlow" pitchFamily="2" charset="77"/>
              </a:rPr>
              <a:t>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5EB6C-AF69-6746-90D7-4AC0F83FEA74}"/>
              </a:ext>
            </a:extLst>
          </p:cNvPr>
          <p:cNvSpPr txBox="1"/>
          <p:nvPr/>
        </p:nvSpPr>
        <p:spPr>
          <a:xfrm>
            <a:off x="262349" y="3325707"/>
            <a:ext cx="2230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60000"/>
                    <a:lumOff val="40000"/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PRESENT YOUR</a:t>
            </a:r>
          </a:p>
          <a:p>
            <a:pPr algn="l">
              <a:spcBef>
                <a:spcPts val="0"/>
              </a:spcBef>
            </a:pPr>
            <a:r>
              <a:rPr lang="en-US" sz="3600" b="1" i="0" spc="300" dirty="0">
                <a:solidFill>
                  <a:schemeClr val="accent1"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Amazing</a:t>
            </a:r>
            <a:endParaRPr lang="en-US" sz="1400" b="1" i="0" spc="300" dirty="0">
              <a:solidFill>
                <a:schemeClr val="accent1">
                  <a:alpha val="60000"/>
                </a:schemeClr>
              </a:solidFill>
              <a:latin typeface="Barlow" pitchFamily="2" charset="77"/>
              <a:ea typeface="Bebas Neue Bold" charset="0"/>
              <a:cs typeface="Bebas Neue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610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960110"/>
            <a:ext cx="4885934" cy="388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615" y="760961"/>
            <a:ext cx="4883385" cy="62508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Google Shape;147;p17">
            <a:extLst>
              <a:ext uri="{FF2B5EF4-FFF2-40B4-BE49-F238E27FC236}">
                <a16:creationId xmlns:a16="http://schemas.microsoft.com/office/drawing/2014/main" id="{E0F2F223-E643-AD40-AEFB-284DEA4D686A}"/>
              </a:ext>
            </a:extLst>
          </p:cNvPr>
          <p:cNvSpPr/>
          <p:nvPr/>
        </p:nvSpPr>
        <p:spPr>
          <a:xfrm>
            <a:off x="7197130" y="1706923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0" name="Google Shape;148;p17">
            <a:extLst>
              <a:ext uri="{FF2B5EF4-FFF2-40B4-BE49-F238E27FC236}">
                <a16:creationId xmlns:a16="http://schemas.microsoft.com/office/drawing/2014/main" id="{0B864C29-5BB8-F843-B808-9D63AD2D6A12}"/>
              </a:ext>
            </a:extLst>
          </p:cNvPr>
          <p:cNvSpPr/>
          <p:nvPr/>
        </p:nvSpPr>
        <p:spPr>
          <a:xfrm>
            <a:off x="9211454" y="1702508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1" name="Google Shape;149;p17">
            <a:extLst>
              <a:ext uri="{FF2B5EF4-FFF2-40B4-BE49-F238E27FC236}">
                <a16:creationId xmlns:a16="http://schemas.microsoft.com/office/drawing/2014/main" id="{528F1FDA-9B3E-9742-B6AA-27C1010D7AFE}"/>
              </a:ext>
            </a:extLst>
          </p:cNvPr>
          <p:cNvSpPr/>
          <p:nvPr/>
        </p:nvSpPr>
        <p:spPr>
          <a:xfrm>
            <a:off x="7197130" y="3395925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2" name="Google Shape;150;p17">
            <a:extLst>
              <a:ext uri="{FF2B5EF4-FFF2-40B4-BE49-F238E27FC236}">
                <a16:creationId xmlns:a16="http://schemas.microsoft.com/office/drawing/2014/main" id="{29C482AE-3ADA-6341-84B2-175F1C3BF541}"/>
              </a:ext>
            </a:extLst>
          </p:cNvPr>
          <p:cNvSpPr/>
          <p:nvPr/>
        </p:nvSpPr>
        <p:spPr>
          <a:xfrm>
            <a:off x="9211454" y="3395925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3" name="Google Shape;151;p17">
            <a:extLst>
              <a:ext uri="{FF2B5EF4-FFF2-40B4-BE49-F238E27FC236}">
                <a16:creationId xmlns:a16="http://schemas.microsoft.com/office/drawing/2014/main" id="{C731180B-EAB7-7B49-99E1-CCF24239CB80}"/>
              </a:ext>
            </a:extLst>
          </p:cNvPr>
          <p:cNvSpPr txBox="1"/>
          <p:nvPr/>
        </p:nvSpPr>
        <p:spPr>
          <a:xfrm rot="16200000">
            <a:off x="4950293" y="3268283"/>
            <a:ext cx="3307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B3A52"/>
                </a:solidFill>
                <a:latin typeface="Barlow"/>
              </a:rPr>
              <a:t>Mobility</a:t>
            </a:r>
            <a:endParaRPr lang="en-US"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14" name="Google Shape;152;p17">
            <a:extLst>
              <a:ext uri="{FF2B5EF4-FFF2-40B4-BE49-F238E27FC236}">
                <a16:creationId xmlns:a16="http://schemas.microsoft.com/office/drawing/2014/main" id="{619910AC-64EE-EF42-9335-B84B29874152}"/>
              </a:ext>
            </a:extLst>
          </p:cNvPr>
          <p:cNvSpPr txBox="1"/>
          <p:nvPr/>
        </p:nvSpPr>
        <p:spPr>
          <a:xfrm>
            <a:off x="7197132" y="5550258"/>
            <a:ext cx="3947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B3A52"/>
                </a:solidFill>
                <a:latin typeface="Barlow"/>
              </a:rPr>
              <a:t>Target Uses</a:t>
            </a:r>
            <a:endParaRPr lang="en-US" sz="1200" b="1">
              <a:solidFill>
                <a:srgbClr val="1B3A52"/>
              </a:solidFill>
              <a:latin typeface="Barlow"/>
            </a:endParaRPr>
          </a:p>
        </p:txBody>
      </p:sp>
      <p:cxnSp>
        <p:nvCxnSpPr>
          <p:cNvPr id="15" name="Google Shape;153;p17">
            <a:extLst>
              <a:ext uri="{FF2B5EF4-FFF2-40B4-BE49-F238E27FC236}">
                <a16:creationId xmlns:a16="http://schemas.microsoft.com/office/drawing/2014/main" id="{8482A4A4-0A3F-CD48-BC3A-90F2D91C8E31}"/>
              </a:ext>
            </a:extLst>
          </p:cNvPr>
          <p:cNvCxnSpPr/>
          <p:nvPr/>
        </p:nvCxnSpPr>
        <p:spPr>
          <a:xfrm rot="10800000">
            <a:off x="7026593" y="1707058"/>
            <a:ext cx="0" cy="3464400"/>
          </a:xfrm>
          <a:prstGeom prst="straightConnector1">
            <a:avLst/>
          </a:prstGeom>
          <a:noFill/>
          <a:ln w="12700" cap="flat" cmpd="sng">
            <a:solidFill>
              <a:srgbClr val="1B3A5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54;p17">
            <a:extLst>
              <a:ext uri="{FF2B5EF4-FFF2-40B4-BE49-F238E27FC236}">
                <a16:creationId xmlns:a16="http://schemas.microsoft.com/office/drawing/2014/main" id="{AEB0B61B-52A2-074F-9205-C5A52B8F589C}"/>
              </a:ext>
            </a:extLst>
          </p:cNvPr>
          <p:cNvCxnSpPr/>
          <p:nvPr/>
        </p:nvCxnSpPr>
        <p:spPr>
          <a:xfrm>
            <a:off x="7029643" y="5172158"/>
            <a:ext cx="4114800" cy="0"/>
          </a:xfrm>
          <a:prstGeom prst="straightConnector1">
            <a:avLst/>
          </a:prstGeom>
          <a:noFill/>
          <a:ln w="12700" cap="flat" cmpd="sng">
            <a:solidFill>
              <a:srgbClr val="1B3A5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55;p17">
            <a:extLst>
              <a:ext uri="{FF2B5EF4-FFF2-40B4-BE49-F238E27FC236}">
                <a16:creationId xmlns:a16="http://schemas.microsoft.com/office/drawing/2014/main" id="{9F953B5B-4042-E843-B321-A6D7EEF0822D}"/>
              </a:ext>
            </a:extLst>
          </p:cNvPr>
          <p:cNvSpPr txBox="1"/>
          <p:nvPr/>
        </p:nvSpPr>
        <p:spPr>
          <a:xfrm>
            <a:off x="7356818" y="2313570"/>
            <a:ext cx="1624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Operational Efficiency use cases 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Retrofit deployments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18" name="Google Shape;156;p17">
            <a:extLst>
              <a:ext uri="{FF2B5EF4-FFF2-40B4-BE49-F238E27FC236}">
                <a16:creationId xmlns:a16="http://schemas.microsoft.com/office/drawing/2014/main" id="{C222A347-0A09-B747-A3ED-EAB61B35155B}"/>
              </a:ext>
            </a:extLst>
          </p:cNvPr>
          <p:cNvSpPr txBox="1"/>
          <p:nvPr/>
        </p:nvSpPr>
        <p:spPr>
          <a:xfrm>
            <a:off x="7346468" y="1834483"/>
            <a:ext cx="1624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Fixed, Internal Use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19" name="Google Shape;157;p17">
            <a:extLst>
              <a:ext uri="{FF2B5EF4-FFF2-40B4-BE49-F238E27FC236}">
                <a16:creationId xmlns:a16="http://schemas.microsoft.com/office/drawing/2014/main" id="{8B4ACCFC-9BF2-2B40-8131-164B7F887BFF}"/>
              </a:ext>
            </a:extLst>
          </p:cNvPr>
          <p:cNvSpPr txBox="1"/>
          <p:nvPr/>
        </p:nvSpPr>
        <p:spPr>
          <a:xfrm>
            <a:off x="9371117" y="2313688"/>
            <a:ext cx="17733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Predictive Maintenance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Asset and Env Monitoring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Design-in and Retrofit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0" name="Google Shape;158;p17">
            <a:extLst>
              <a:ext uri="{FF2B5EF4-FFF2-40B4-BE49-F238E27FC236}">
                <a16:creationId xmlns:a16="http://schemas.microsoft.com/office/drawing/2014/main" id="{367F9667-9BCD-EA49-BF31-8AF6BDB8C15E}"/>
              </a:ext>
            </a:extLst>
          </p:cNvPr>
          <p:cNvSpPr txBox="1"/>
          <p:nvPr/>
        </p:nvSpPr>
        <p:spPr>
          <a:xfrm>
            <a:off x="9360768" y="1834483"/>
            <a:ext cx="162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Fixed, Customer Offerings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1" name="Google Shape;159;p17">
            <a:extLst>
              <a:ext uri="{FF2B5EF4-FFF2-40B4-BE49-F238E27FC236}">
                <a16:creationId xmlns:a16="http://schemas.microsoft.com/office/drawing/2014/main" id="{7C91178B-B918-AA42-83F7-BF1F5F9C545E}"/>
              </a:ext>
            </a:extLst>
          </p:cNvPr>
          <p:cNvSpPr txBox="1"/>
          <p:nvPr/>
        </p:nvSpPr>
        <p:spPr>
          <a:xfrm>
            <a:off x="7356768" y="4024158"/>
            <a:ext cx="1624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Supply Chain and Logistics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Retrofit deployments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2" name="Google Shape;160;p17">
            <a:extLst>
              <a:ext uri="{FF2B5EF4-FFF2-40B4-BE49-F238E27FC236}">
                <a16:creationId xmlns:a16="http://schemas.microsoft.com/office/drawing/2014/main" id="{805D35EC-D829-0B4A-AF06-8EB6FB0CF575}"/>
              </a:ext>
            </a:extLst>
          </p:cNvPr>
          <p:cNvSpPr txBox="1"/>
          <p:nvPr/>
        </p:nvSpPr>
        <p:spPr>
          <a:xfrm>
            <a:off x="7346418" y="3574020"/>
            <a:ext cx="1624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Mobile, Internal Use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3" name="Google Shape;161;p17">
            <a:extLst>
              <a:ext uri="{FF2B5EF4-FFF2-40B4-BE49-F238E27FC236}">
                <a16:creationId xmlns:a16="http://schemas.microsoft.com/office/drawing/2014/main" id="{9E9C0110-4C99-4D47-A799-9F932146683E}"/>
              </a:ext>
            </a:extLst>
          </p:cNvPr>
          <p:cNvSpPr txBox="1"/>
          <p:nvPr/>
        </p:nvSpPr>
        <p:spPr>
          <a:xfrm>
            <a:off x="9371068" y="4024158"/>
            <a:ext cx="1624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Mobile asset monitoring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Design-in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4" name="Google Shape;162;p17">
            <a:extLst>
              <a:ext uri="{FF2B5EF4-FFF2-40B4-BE49-F238E27FC236}">
                <a16:creationId xmlns:a16="http://schemas.microsoft.com/office/drawing/2014/main" id="{E47FA699-A46A-D546-95F6-D03BEDA92177}"/>
              </a:ext>
            </a:extLst>
          </p:cNvPr>
          <p:cNvSpPr txBox="1"/>
          <p:nvPr/>
        </p:nvSpPr>
        <p:spPr>
          <a:xfrm>
            <a:off x="9360718" y="3574020"/>
            <a:ext cx="162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Mobile, Customer Offerings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5" name="Google Shape;168;p17">
            <a:extLst>
              <a:ext uri="{FF2B5EF4-FFF2-40B4-BE49-F238E27FC236}">
                <a16:creationId xmlns:a16="http://schemas.microsoft.com/office/drawing/2014/main" id="{36FF9B89-71FD-BB46-8813-B97F568E1F56}"/>
              </a:ext>
            </a:extLst>
          </p:cNvPr>
          <p:cNvSpPr txBox="1"/>
          <p:nvPr/>
        </p:nvSpPr>
        <p:spPr>
          <a:xfrm rot="16200000">
            <a:off x="5949005" y="4203695"/>
            <a:ext cx="1794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9FF"/>
                </a:solidFill>
                <a:latin typeface="Barlow"/>
              </a:rPr>
              <a:t>Mobile</a:t>
            </a:r>
            <a:endParaRPr sz="1000" b="1">
              <a:solidFill>
                <a:srgbClr val="00B9FF"/>
              </a:solidFill>
              <a:latin typeface="Barlow"/>
            </a:endParaRPr>
          </a:p>
        </p:txBody>
      </p:sp>
      <p:sp>
        <p:nvSpPr>
          <p:cNvPr id="26" name="Google Shape;169;p17">
            <a:extLst>
              <a:ext uri="{FF2B5EF4-FFF2-40B4-BE49-F238E27FC236}">
                <a16:creationId xmlns:a16="http://schemas.microsoft.com/office/drawing/2014/main" id="{E6BCEE1D-B3E7-0F42-BD77-973FD9B129ED}"/>
              </a:ext>
            </a:extLst>
          </p:cNvPr>
          <p:cNvSpPr txBox="1"/>
          <p:nvPr/>
        </p:nvSpPr>
        <p:spPr>
          <a:xfrm rot="16200000">
            <a:off x="6051755" y="2452970"/>
            <a:ext cx="1588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9FF"/>
                </a:solidFill>
                <a:latin typeface="Barlow"/>
              </a:rPr>
              <a:t>Fixed</a:t>
            </a:r>
            <a:endParaRPr sz="1000" b="1">
              <a:solidFill>
                <a:srgbClr val="00B9FF"/>
              </a:solidFill>
              <a:latin typeface="Barlow"/>
            </a:endParaRPr>
          </a:p>
        </p:txBody>
      </p:sp>
      <p:sp>
        <p:nvSpPr>
          <p:cNvPr id="27" name="Google Shape;170;p17">
            <a:extLst>
              <a:ext uri="{FF2B5EF4-FFF2-40B4-BE49-F238E27FC236}">
                <a16:creationId xmlns:a16="http://schemas.microsoft.com/office/drawing/2014/main" id="{E6929CCB-7257-9549-A758-BEB2036A543A}"/>
              </a:ext>
            </a:extLst>
          </p:cNvPr>
          <p:cNvSpPr txBox="1"/>
          <p:nvPr/>
        </p:nvSpPr>
        <p:spPr>
          <a:xfrm>
            <a:off x="7197131" y="5268820"/>
            <a:ext cx="1933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00B9FF"/>
                </a:solidFill>
                <a:latin typeface="Barlow"/>
              </a:rPr>
              <a:t>Internal Use</a:t>
            </a:r>
            <a:endParaRPr sz="1000" b="1" dirty="0">
              <a:solidFill>
                <a:srgbClr val="00B9FF"/>
              </a:solidFill>
              <a:latin typeface="Barlow"/>
            </a:endParaRPr>
          </a:p>
        </p:txBody>
      </p:sp>
      <p:sp>
        <p:nvSpPr>
          <p:cNvPr id="28" name="Google Shape;171;p17">
            <a:extLst>
              <a:ext uri="{FF2B5EF4-FFF2-40B4-BE49-F238E27FC236}">
                <a16:creationId xmlns:a16="http://schemas.microsoft.com/office/drawing/2014/main" id="{6A38F0ED-0361-3443-B71E-51314D0F5805}"/>
              </a:ext>
            </a:extLst>
          </p:cNvPr>
          <p:cNvSpPr txBox="1"/>
          <p:nvPr/>
        </p:nvSpPr>
        <p:spPr>
          <a:xfrm>
            <a:off x="9216581" y="5268820"/>
            <a:ext cx="1933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9FF"/>
                </a:solidFill>
                <a:latin typeface="Barlow"/>
              </a:rPr>
              <a:t>Customer Offerings</a:t>
            </a:r>
            <a:endParaRPr sz="1000" b="1">
              <a:solidFill>
                <a:srgbClr val="00B9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8787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5" y="1960110"/>
            <a:ext cx="10560149" cy="3886200"/>
          </a:xfrm>
        </p:spPr>
        <p:txBody>
          <a:bodyPr>
            <a:normAutofit/>
          </a:bodyPr>
          <a:lstStyle/>
          <a:p>
            <a:r>
              <a:rPr lang="en-US" sz="4000" dirty="0"/>
              <a:t>Intro to the Notecard and Blues Wireless</a:t>
            </a:r>
          </a:p>
          <a:p>
            <a:r>
              <a:rPr lang="en-US" sz="4000" dirty="0"/>
              <a:t>Hands-on Demonstration of Wireless IoT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pic>
        <p:nvPicPr>
          <p:cNvPr id="2054" name="Picture 6" descr="Notecard">
            <a:extLst>
              <a:ext uri="{FF2B5EF4-FFF2-40B4-BE49-F238E27FC236}">
                <a16:creationId xmlns:a16="http://schemas.microsoft.com/office/drawing/2014/main" id="{54214532-1CC1-1743-81AD-86A1B2CA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74" y="3903210"/>
            <a:ext cx="2741559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-Fi Notecard">
            <a:extLst>
              <a:ext uri="{FF2B5EF4-FFF2-40B4-BE49-F238E27FC236}">
                <a16:creationId xmlns:a16="http://schemas.microsoft.com/office/drawing/2014/main" id="{04928905-3925-FB43-97AB-2F09BECB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52" y="3903210"/>
            <a:ext cx="2753633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76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669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2C330F7-3E55-45B7-AAAE-2E8A2960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430724" y="5583071"/>
            <a:ext cx="1513421" cy="208648"/>
          </a:xfrm>
          <a:prstGeom prst="rect">
            <a:avLst/>
          </a:prstGeom>
        </p:spPr>
      </p:pic>
      <p:pic>
        <p:nvPicPr>
          <p:cNvPr id="7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66A58F-C738-4993-8966-E3A699AB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98" y="1578267"/>
            <a:ext cx="5022335" cy="557358"/>
          </a:xfrm>
          <a:prstGeom prst="rect">
            <a:avLst/>
          </a:prstGeom>
        </p:spPr>
      </p:pic>
      <p:pic>
        <p:nvPicPr>
          <p:cNvPr id="9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F990D9D4-334E-4880-BDA0-24AD4A3D3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98" y="3794983"/>
            <a:ext cx="3027149" cy="780278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D5119830-6AF3-48F8-8BF5-D77FFFD83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698" y="4885210"/>
            <a:ext cx="3027149" cy="780278"/>
          </a:xfrm>
          <a:prstGeom prst="rect">
            <a:avLst/>
          </a:prstGeom>
        </p:spPr>
      </p:pic>
      <p:pic>
        <p:nvPicPr>
          <p:cNvPr id="11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A1E267F-F4CD-40FF-B467-AF77EDD91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98" y="2584194"/>
            <a:ext cx="5024824" cy="5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05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pic>
        <p:nvPicPr>
          <p:cNvPr id="4" name="Picture 5" descr="A picture containing text, sign, tableware, dishware&#10;&#10;Description automatically generated">
            <a:extLst>
              <a:ext uri="{FF2B5EF4-FFF2-40B4-BE49-F238E27FC236}">
                <a16:creationId xmlns:a16="http://schemas.microsoft.com/office/drawing/2014/main" id="{2D539203-246C-4742-BDB0-F9469025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62" y="3789205"/>
            <a:ext cx="3024660" cy="776130"/>
          </a:xfrm>
          <a:prstGeom prst="rect">
            <a:avLst/>
          </a:prstGeom>
        </p:spPr>
      </p:pic>
      <p:pic>
        <p:nvPicPr>
          <p:cNvPr id="6" name="Picture 7" descr="A picture containing text, sign, tableware, dishware&#10;&#10;Description automatically generated">
            <a:extLst>
              <a:ext uri="{FF2B5EF4-FFF2-40B4-BE49-F238E27FC236}">
                <a16:creationId xmlns:a16="http://schemas.microsoft.com/office/drawing/2014/main" id="{CEBF844A-6D09-4306-B365-85A8306C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63" y="4887583"/>
            <a:ext cx="3024660" cy="776130"/>
          </a:xfrm>
          <a:prstGeom prst="rect">
            <a:avLst/>
          </a:prstGeom>
        </p:spPr>
      </p:pic>
      <p:pic>
        <p:nvPicPr>
          <p:cNvPr id="9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599B49-9690-45F4-A1F2-81D233E5E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562" y="1577045"/>
            <a:ext cx="5029201" cy="559801"/>
          </a:xfrm>
          <a:prstGeom prst="rect">
            <a:avLst/>
          </a:prstGeom>
        </p:spPr>
      </p:pic>
      <p:pic>
        <p:nvPicPr>
          <p:cNvPr id="11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9B06782-D396-4AE9-89E2-B01A22862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562" y="2586181"/>
            <a:ext cx="5029201" cy="5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00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DF36DE3-ACB3-1A41-8818-A2D4B1457C50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D0A30FD8-AEBA-644D-BB05-C074CAF1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A9C8F-4C3D-F140-983E-BA482A14EFE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8957"/>
            <a:ext cx="3580086" cy="3580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E1547-47C2-2540-B677-D9D169B56D7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78684" y="1638957"/>
            <a:ext cx="3580086" cy="35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0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8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9AB7-868E-3843-9CA3-E58FE0C75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4487"/>
            <a:ext cx="12192000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9C3A4-2E2B-074A-AA2D-7E55B7ED78CC}"/>
              </a:ext>
            </a:extLst>
          </p:cNvPr>
          <p:cNvSpPr txBox="1"/>
          <p:nvPr/>
        </p:nvSpPr>
        <p:spPr>
          <a:xfrm>
            <a:off x="-76200" y="2690336"/>
            <a:ext cx="12344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highlight>
                  <a:srgbClr val="00B9FF"/>
                </a:highlight>
                <a:latin typeface="Barlow"/>
              </a:rPr>
              <a:t>”Making wireless IoT easier for developers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highlight>
                  <a:srgbClr val="00B9FF"/>
                </a:highlight>
                <a:latin typeface="Barlow"/>
              </a:rPr>
              <a:t> and more affordable for all”</a:t>
            </a:r>
          </a:p>
        </p:txBody>
      </p:sp>
    </p:spTree>
    <p:extLst>
      <p:ext uri="{BB962C8B-B14F-4D97-AF65-F5344CB8AC3E}">
        <p14:creationId xmlns:p14="http://schemas.microsoft.com/office/powerpoint/2010/main" val="19438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87D257-0474-CB45-8AD7-3CA5415A907D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D8BFC7F-EA23-F049-95D9-78069B937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39B502-C1E5-A049-AF8C-E2065F64FF91}"/>
              </a:ext>
            </a:extLst>
          </p:cNvPr>
          <p:cNvSpPr txBox="1"/>
          <p:nvPr/>
        </p:nvSpPr>
        <p:spPr>
          <a:xfrm>
            <a:off x="2835717" y="2930987"/>
            <a:ext cx="6520564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🔒 Securing your data from device to cloud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🔋 Building zero-config low-power hardware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👩‍💻 Providing an unmatched developer experience</a:t>
            </a:r>
          </a:p>
          <a:p>
            <a:pPr algn="l"/>
            <a:endParaRPr lang="en-US" sz="1600" dirty="0">
              <a:latin typeface="Barl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FC601-B8F9-B44B-A0C4-A890F6C3AB20}"/>
              </a:ext>
            </a:extLst>
          </p:cNvPr>
          <p:cNvSpPr txBox="1"/>
          <p:nvPr/>
        </p:nvSpPr>
        <p:spPr>
          <a:xfrm>
            <a:off x="2375793" y="2015083"/>
            <a:ext cx="74404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3200" b="1" dirty="0">
                <a:latin typeface="Barlow" pitchFamily="2" charset="77"/>
              </a:rPr>
              <a:t>Easy</a:t>
            </a:r>
            <a:r>
              <a:rPr lang="en-US" sz="3200" dirty="0">
                <a:latin typeface="Barlow" pitchFamily="2" charset="77"/>
              </a:rPr>
              <a:t> for developers and </a:t>
            </a:r>
            <a:r>
              <a:rPr lang="en-US" sz="3200" b="1" dirty="0">
                <a:latin typeface="Barlow" pitchFamily="2" charset="77"/>
              </a:rPr>
              <a:t>affordable</a:t>
            </a:r>
            <a:r>
              <a:rPr lang="en-US" sz="3200" dirty="0">
                <a:latin typeface="Barlow" pitchFamily="2" charset="77"/>
              </a:rPr>
              <a:t> for all.</a:t>
            </a:r>
            <a:endParaRPr lang="en-US" sz="2800" dirty="0">
              <a:latin typeface="Barlow" pitchFamily="2" charset="77"/>
            </a:endParaRPr>
          </a:p>
        </p:txBody>
      </p:sp>
      <p:pic>
        <p:nvPicPr>
          <p:cNvPr id="6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BCFDDE8-E7EE-544B-9F95-C438F26F5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56" y="888781"/>
            <a:ext cx="3952686" cy="4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2321837" y="649750"/>
            <a:ext cx="7548326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“Device-to-Cloud Data Pump”</a:t>
            </a:r>
          </a:p>
        </p:txBody>
      </p:sp>
      <p:pic>
        <p:nvPicPr>
          <p:cNvPr id="4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938FAF-1A25-904D-ACC5-38B74FA2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2000241" y="1963206"/>
            <a:ext cx="3230847" cy="4011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BC06F9-61F3-77BE-CDD3-16895A318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4" y="2353334"/>
            <a:ext cx="3230847" cy="3230847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49D13-45A5-0F9A-183E-403F7ED886C9}"/>
              </a:ext>
            </a:extLst>
          </p:cNvPr>
          <p:cNvSpPr txBox="1"/>
          <p:nvPr/>
        </p:nvSpPr>
        <p:spPr>
          <a:xfrm>
            <a:off x="5579810" y="3544385"/>
            <a:ext cx="758061" cy="84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485998-64B2-036E-8B48-4B359D91BD9D}"/>
              </a:ext>
            </a:extLst>
          </p:cNvPr>
          <p:cNvCxnSpPr>
            <a:cxnSpLocks/>
          </p:cNvCxnSpPr>
          <p:nvPr/>
        </p:nvCxnSpPr>
        <p:spPr>
          <a:xfrm>
            <a:off x="5007784" y="3259174"/>
            <a:ext cx="1678810" cy="0"/>
          </a:xfrm>
          <a:prstGeom prst="straightConnector1">
            <a:avLst/>
          </a:prstGeom>
          <a:noFill/>
          <a:ln w="8255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E6D61F-B60C-FA6B-75BE-8A60D1D41226}"/>
              </a:ext>
            </a:extLst>
          </p:cNvPr>
          <p:cNvCxnSpPr>
            <a:cxnSpLocks/>
          </p:cNvCxnSpPr>
          <p:nvPr/>
        </p:nvCxnSpPr>
        <p:spPr>
          <a:xfrm flipH="1">
            <a:off x="5231087" y="4497585"/>
            <a:ext cx="1729826" cy="0"/>
          </a:xfrm>
          <a:prstGeom prst="straightConnector1">
            <a:avLst/>
          </a:prstGeom>
          <a:noFill/>
          <a:ln w="8255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0865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Blues Inc (colors)">
      <a:dk1>
        <a:srgbClr val="1A3A52"/>
      </a:dk1>
      <a:lt1>
        <a:srgbClr val="FFFFFF"/>
      </a:lt1>
      <a:dk2>
        <a:srgbClr val="1F282E"/>
      </a:dk2>
      <a:lt2>
        <a:srgbClr val="F7FAFB"/>
      </a:lt2>
      <a:accent1>
        <a:srgbClr val="416680"/>
      </a:accent1>
      <a:accent2>
        <a:srgbClr val="FF6A6A"/>
      </a:accent2>
      <a:accent3>
        <a:srgbClr val="A0AEB9"/>
      </a:accent3>
      <a:accent4>
        <a:srgbClr val="FEBA2B"/>
      </a:accent4>
      <a:accent5>
        <a:srgbClr val="8BCEDA"/>
      </a:accent5>
      <a:accent6>
        <a:srgbClr val="4CDD6C"/>
      </a:accent6>
      <a:hlink>
        <a:srgbClr val="00B9FF"/>
      </a:hlink>
      <a:folHlink>
        <a:srgbClr val="0099D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defRPr sz="1600" dirty="0">
            <a:latin typeface="Barlow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6A1B20-27C6-DF46-8614-A553E7C7EBC3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7800</TotalTime>
  <Words>854</Words>
  <Application>Microsoft Macintosh PowerPoint</Application>
  <PresentationFormat>Widescreen</PresentationFormat>
  <Paragraphs>213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Barlow</vt:lpstr>
      <vt:lpstr>Calibri</vt:lpstr>
      <vt:lpstr>Menlo</vt:lpstr>
      <vt:lpstr>Times New Roman</vt:lpstr>
      <vt:lpstr>Office Theme</vt:lpstr>
      <vt:lpstr>PowerPoint Presentation</vt:lpstr>
      <vt:lpstr>{name}</vt:lpstr>
      <vt:lpstr>PowerPoint Presentation</vt:lpstr>
      <vt:lpstr>Today’s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Notehub “Consumption Credits”</vt:lpstr>
      <vt:lpstr>Notehub “Consumption Credits”</vt:lpstr>
      <vt:lpstr>Notehub “Consumption Credits”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Rob Lauer</cp:lastModifiedBy>
  <cp:revision>816</cp:revision>
  <dcterms:created xsi:type="dcterms:W3CDTF">2021-04-16T15:47:13Z</dcterms:created>
  <dcterms:modified xsi:type="dcterms:W3CDTF">2023-01-12T20:33:59Z</dcterms:modified>
</cp:coreProperties>
</file>